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7" r:id="rId5"/>
    <p:sldId id="262" r:id="rId6"/>
    <p:sldId id="264" r:id="rId7"/>
    <p:sldId id="265" r:id="rId8"/>
    <p:sldId id="270" r:id="rId9"/>
    <p:sldId id="271" r:id="rId10"/>
    <p:sldId id="272" r:id="rId11"/>
    <p:sldId id="269" r:id="rId12"/>
    <p:sldId id="266" r:id="rId13"/>
    <p:sldId id="268" r:id="rId14"/>
    <p:sldId id="258" r:id="rId15"/>
    <p:sldId id="259" r:id="rId16"/>
    <p:sldId id="260"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68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369F50-47F0-F44E-8E26-62E45EE2AF9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140146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69F50-47F0-F44E-8E26-62E45EE2AF9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168594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69F50-47F0-F44E-8E26-62E45EE2AF9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332541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69F50-47F0-F44E-8E26-62E45EE2AF9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421359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69F50-47F0-F44E-8E26-62E45EE2AF9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414483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69F50-47F0-F44E-8E26-62E45EE2AF93}"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252946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69F50-47F0-F44E-8E26-62E45EE2AF93}"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409019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369F50-47F0-F44E-8E26-62E45EE2AF93}"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250477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69F50-47F0-F44E-8E26-62E45EE2AF93}"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61501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69F50-47F0-F44E-8E26-62E45EE2AF93}"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412085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69F50-47F0-F44E-8E26-62E45EE2AF93}"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0F430-6E15-D046-AFF0-6AFB92400278}" type="slidenum">
              <a:rPr lang="en-US" smtClean="0"/>
              <a:t>‹#›</a:t>
            </a:fld>
            <a:endParaRPr lang="en-US"/>
          </a:p>
        </p:txBody>
      </p:sp>
    </p:spTree>
    <p:extLst>
      <p:ext uri="{BB962C8B-B14F-4D97-AF65-F5344CB8AC3E}">
        <p14:creationId xmlns:p14="http://schemas.microsoft.com/office/powerpoint/2010/main" val="258467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69F50-47F0-F44E-8E26-62E45EE2AF93}" type="datetimeFigureOut">
              <a:rPr lang="en-US" smtClean="0"/>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0F430-6E15-D046-AFF0-6AFB92400278}" type="slidenum">
              <a:rPr lang="en-US" smtClean="0"/>
              <a:t>‹#›</a:t>
            </a:fld>
            <a:endParaRPr lang="en-US"/>
          </a:p>
        </p:txBody>
      </p:sp>
    </p:spTree>
    <p:extLst>
      <p:ext uri="{BB962C8B-B14F-4D97-AF65-F5344CB8AC3E}">
        <p14:creationId xmlns:p14="http://schemas.microsoft.com/office/powerpoint/2010/main" val="213821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3977"/>
            <a:ext cx="7772400" cy="1470025"/>
          </a:xfrm>
        </p:spPr>
        <p:txBody>
          <a:bodyPr/>
          <a:lstStyle/>
          <a:p>
            <a:r>
              <a:rPr lang="en-US" dirty="0"/>
              <a:t>Starting School</a:t>
            </a:r>
          </a:p>
        </p:txBody>
      </p:sp>
      <p:sp>
        <p:nvSpPr>
          <p:cNvPr id="3" name="Subtitle 2"/>
          <p:cNvSpPr>
            <a:spLocks noGrp="1"/>
          </p:cNvSpPr>
          <p:nvPr>
            <p:ph type="subTitle" idx="1"/>
          </p:nvPr>
        </p:nvSpPr>
        <p:spPr>
          <a:xfrm>
            <a:off x="1371600" y="4718708"/>
            <a:ext cx="6400800" cy="789217"/>
          </a:xfrm>
        </p:spPr>
        <p:txBody>
          <a:bodyPr/>
          <a:lstStyle/>
          <a:p>
            <a:r>
              <a:rPr lang="en-US" dirty="0"/>
              <a:t>A story for </a:t>
            </a:r>
            <a:r>
              <a:rPr lang="en-US" dirty="0">
                <a:solidFill>
                  <a:srgbClr val="3366FF"/>
                </a:solidFill>
              </a:rPr>
              <a:t>XXX</a:t>
            </a:r>
          </a:p>
        </p:txBody>
      </p:sp>
      <p:pic>
        <p:nvPicPr>
          <p:cNvPr id="4" name="Picture 3"/>
          <p:cNvPicPr>
            <a:picLocks noChangeAspect="1"/>
          </p:cNvPicPr>
          <p:nvPr/>
        </p:nvPicPr>
        <p:blipFill>
          <a:blip r:embed="rId2"/>
          <a:stretch>
            <a:fillRect/>
          </a:stretch>
        </p:blipFill>
        <p:spPr>
          <a:xfrm>
            <a:off x="5414015" y="2380999"/>
            <a:ext cx="2196116" cy="1644967"/>
          </a:xfrm>
          <a:prstGeom prst="rect">
            <a:avLst/>
          </a:prstGeom>
        </p:spPr>
      </p:pic>
      <p:sp>
        <p:nvSpPr>
          <p:cNvPr id="5" name="TextBox 4"/>
          <p:cNvSpPr txBox="1"/>
          <p:nvPr/>
        </p:nvSpPr>
        <p:spPr>
          <a:xfrm>
            <a:off x="2280137" y="2626315"/>
            <a:ext cx="1977081" cy="923330"/>
          </a:xfrm>
          <a:prstGeom prst="rect">
            <a:avLst/>
          </a:prstGeom>
          <a:noFill/>
        </p:spPr>
        <p:txBody>
          <a:bodyPr wrap="square" rtlCol="0">
            <a:spAutoFit/>
          </a:bodyPr>
          <a:lstStyle/>
          <a:p>
            <a:r>
              <a:rPr lang="en-US" dirty="0"/>
              <a:t>Insert pic of child or specific school </a:t>
            </a:r>
            <a:r>
              <a:rPr lang="en-US" dirty="0" err="1"/>
              <a:t>etc</a:t>
            </a:r>
            <a:endParaRPr lang="en-US" dirty="0"/>
          </a:p>
        </p:txBody>
      </p:sp>
      <p:pic>
        <p:nvPicPr>
          <p:cNvPr id="6" name="Picture 2">
            <a:extLst>
              <a:ext uri="{FF2B5EF4-FFF2-40B4-BE49-F238E27FC236}">
                <a16:creationId xmlns:a16="http://schemas.microsoft.com/office/drawing/2014/main" id="{50E8F3AC-9BDF-486B-A319-77DE501D2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91" t="6422" r="7498" b="16367"/>
          <a:stretch>
            <a:fillRect/>
          </a:stretch>
        </p:blipFill>
        <p:spPr bwMode="auto">
          <a:xfrm>
            <a:off x="142341" y="5095637"/>
            <a:ext cx="1901490" cy="170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75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8C2B-C329-4772-8CCD-DD8265078D11}"/>
              </a:ext>
            </a:extLst>
          </p:cNvPr>
          <p:cNvSpPr>
            <a:spLocks noGrp="1"/>
          </p:cNvSpPr>
          <p:nvPr>
            <p:ph type="title"/>
          </p:nvPr>
        </p:nvSpPr>
        <p:spPr/>
        <p:txBody>
          <a:bodyPr>
            <a:normAutofit fontScale="90000"/>
          </a:bodyPr>
          <a:lstStyle/>
          <a:p>
            <a:r>
              <a:rPr lang="en-AU" dirty="0"/>
              <a:t>These are some of the other places I will go when I go to school </a:t>
            </a:r>
          </a:p>
        </p:txBody>
      </p:sp>
      <p:sp>
        <p:nvSpPr>
          <p:cNvPr id="3" name="Content Placeholder 2">
            <a:extLst>
              <a:ext uri="{FF2B5EF4-FFF2-40B4-BE49-F238E27FC236}">
                <a16:creationId xmlns:a16="http://schemas.microsoft.com/office/drawing/2014/main" id="{0E7289E4-918B-424E-9271-3E709C0600A2}"/>
              </a:ext>
            </a:extLst>
          </p:cNvPr>
          <p:cNvSpPr>
            <a:spLocks noGrp="1"/>
          </p:cNvSpPr>
          <p:nvPr>
            <p:ph idx="1"/>
          </p:nvPr>
        </p:nvSpPr>
        <p:spPr/>
        <p:txBody>
          <a:bodyPr/>
          <a:lstStyle/>
          <a:p>
            <a:r>
              <a:rPr lang="en-AU" dirty="0"/>
              <a:t>Insert picture library, art room, garden, science room, drinking taps etc. </a:t>
            </a:r>
          </a:p>
        </p:txBody>
      </p:sp>
    </p:spTree>
    <p:extLst>
      <p:ext uri="{BB962C8B-B14F-4D97-AF65-F5344CB8AC3E}">
        <p14:creationId xmlns:p14="http://schemas.microsoft.com/office/powerpoint/2010/main" val="89808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89907"/>
          </a:xfrm>
        </p:spPr>
        <p:txBody>
          <a:bodyPr>
            <a:noAutofit/>
          </a:bodyPr>
          <a:lstStyle/>
          <a:p>
            <a:r>
              <a:rPr lang="en-US" sz="2800" dirty="0">
                <a:solidFill>
                  <a:srgbClr val="000000"/>
                </a:solidFill>
              </a:rPr>
              <a:t>In </a:t>
            </a:r>
            <a:r>
              <a:rPr lang="en-US" sz="2800" dirty="0">
                <a:solidFill>
                  <a:srgbClr val="3366FF"/>
                </a:solidFill>
              </a:rPr>
              <a:t>XXX’s </a:t>
            </a:r>
            <a:r>
              <a:rPr lang="en-US" sz="2800" dirty="0">
                <a:solidFill>
                  <a:srgbClr val="000000"/>
                </a:solidFill>
              </a:rPr>
              <a:t>class, there will be kids that he / she might know from kinder, including </a:t>
            </a:r>
            <a:r>
              <a:rPr lang="en-US" sz="2800" dirty="0">
                <a:solidFill>
                  <a:srgbClr val="3366FF"/>
                </a:solidFill>
              </a:rPr>
              <a:t>XX and XX. </a:t>
            </a:r>
            <a:r>
              <a:rPr lang="en-US" sz="2800" dirty="0"/>
              <a:t>There will also be some new friends to make!</a:t>
            </a:r>
          </a:p>
        </p:txBody>
      </p:sp>
      <p:sp>
        <p:nvSpPr>
          <p:cNvPr id="3" name="Content Placeholder 2"/>
          <p:cNvSpPr>
            <a:spLocks noGrp="1"/>
          </p:cNvSpPr>
          <p:nvPr>
            <p:ph idx="1"/>
          </p:nvPr>
        </p:nvSpPr>
        <p:spPr>
          <a:xfrm>
            <a:off x="457200" y="2712896"/>
            <a:ext cx="8229600" cy="3413267"/>
          </a:xfrm>
        </p:spPr>
        <p:txBody>
          <a:bodyPr/>
          <a:lstStyle/>
          <a:p>
            <a:r>
              <a:rPr lang="en-US" dirty="0"/>
              <a:t>Insert picture of child playing with friends</a:t>
            </a:r>
          </a:p>
        </p:txBody>
      </p:sp>
    </p:spTree>
    <p:extLst>
      <p:ext uri="{BB962C8B-B14F-4D97-AF65-F5344CB8AC3E}">
        <p14:creationId xmlns:p14="http://schemas.microsoft.com/office/powerpoint/2010/main" val="347182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3366FF"/>
                </a:solidFill>
              </a:rPr>
              <a:t>XXX </a:t>
            </a:r>
            <a:r>
              <a:rPr lang="en-US" sz="2800" dirty="0">
                <a:solidFill>
                  <a:srgbClr val="000000"/>
                </a:solidFill>
              </a:rPr>
              <a:t>will learn at school. </a:t>
            </a:r>
            <a:r>
              <a:rPr lang="en-US" sz="2800" dirty="0">
                <a:solidFill>
                  <a:srgbClr val="3366FF"/>
                </a:solidFill>
              </a:rPr>
              <a:t>He/she </a:t>
            </a:r>
            <a:r>
              <a:rPr lang="en-US" sz="2800" dirty="0">
                <a:solidFill>
                  <a:srgbClr val="000000"/>
                </a:solidFill>
              </a:rPr>
              <a:t>will read, write, play games. </a:t>
            </a:r>
          </a:p>
        </p:txBody>
      </p:sp>
      <p:sp>
        <p:nvSpPr>
          <p:cNvPr id="3" name="Content Placeholder 2"/>
          <p:cNvSpPr>
            <a:spLocks noGrp="1"/>
          </p:cNvSpPr>
          <p:nvPr>
            <p:ph idx="1"/>
          </p:nvPr>
        </p:nvSpPr>
        <p:spPr>
          <a:xfrm>
            <a:off x="457200" y="3461710"/>
            <a:ext cx="3886606" cy="1166048"/>
          </a:xfrm>
        </p:spPr>
        <p:txBody>
          <a:bodyPr>
            <a:normAutofit/>
          </a:bodyPr>
          <a:lstStyle/>
          <a:p>
            <a:r>
              <a:rPr lang="en-US" sz="2000" dirty="0"/>
              <a:t>Insert pic of child and school or child working</a:t>
            </a:r>
          </a:p>
        </p:txBody>
      </p:sp>
    </p:spTree>
    <p:extLst>
      <p:ext uri="{BB962C8B-B14F-4D97-AF65-F5344CB8AC3E}">
        <p14:creationId xmlns:p14="http://schemas.microsoft.com/office/powerpoint/2010/main" val="385345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3366FF"/>
                </a:solidFill>
              </a:rPr>
              <a:t>XXX </a:t>
            </a:r>
            <a:r>
              <a:rPr lang="en-US" sz="2800" dirty="0">
                <a:solidFill>
                  <a:srgbClr val="000000"/>
                </a:solidFill>
              </a:rPr>
              <a:t>will get to play outside at </a:t>
            </a:r>
            <a:r>
              <a:rPr lang="en-US" sz="2800" dirty="0">
                <a:solidFill>
                  <a:srgbClr val="3366FF"/>
                </a:solidFill>
              </a:rPr>
              <a:t>recess and lunchtime for a play.  </a:t>
            </a:r>
            <a:endParaRPr lang="en-US" sz="2800" dirty="0">
              <a:solidFill>
                <a:srgbClr val="000000"/>
              </a:solidFill>
            </a:endParaRPr>
          </a:p>
        </p:txBody>
      </p:sp>
      <p:sp>
        <p:nvSpPr>
          <p:cNvPr id="3" name="Content Placeholder 2"/>
          <p:cNvSpPr>
            <a:spLocks noGrp="1"/>
          </p:cNvSpPr>
          <p:nvPr>
            <p:ph idx="1"/>
          </p:nvPr>
        </p:nvSpPr>
        <p:spPr>
          <a:xfrm>
            <a:off x="457200" y="3461710"/>
            <a:ext cx="3886606" cy="1166048"/>
          </a:xfrm>
        </p:spPr>
        <p:txBody>
          <a:bodyPr>
            <a:normAutofit/>
          </a:bodyPr>
          <a:lstStyle/>
          <a:p>
            <a:r>
              <a:rPr lang="en-US" sz="2000" dirty="0"/>
              <a:t>Insert pic of child and school playground </a:t>
            </a:r>
          </a:p>
        </p:txBody>
      </p:sp>
      <p:pic>
        <p:nvPicPr>
          <p:cNvPr id="4" name="Picture 3"/>
          <p:cNvPicPr>
            <a:picLocks noChangeAspect="1"/>
          </p:cNvPicPr>
          <p:nvPr/>
        </p:nvPicPr>
        <p:blipFill>
          <a:blip r:embed="rId2"/>
          <a:stretch>
            <a:fillRect/>
          </a:stretch>
        </p:blipFill>
        <p:spPr>
          <a:xfrm>
            <a:off x="4876800" y="2766248"/>
            <a:ext cx="3810000" cy="2133600"/>
          </a:xfrm>
          <a:prstGeom prst="rect">
            <a:avLst/>
          </a:prstGeom>
        </p:spPr>
      </p:pic>
    </p:spTree>
    <p:extLst>
      <p:ext uri="{BB962C8B-B14F-4D97-AF65-F5344CB8AC3E}">
        <p14:creationId xmlns:p14="http://schemas.microsoft.com/office/powerpoint/2010/main" val="354181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After a big day of learning and fun, the bell will ring and it will be time for </a:t>
            </a:r>
            <a:r>
              <a:rPr lang="en-US" sz="3600" dirty="0">
                <a:solidFill>
                  <a:srgbClr val="0000FF"/>
                </a:solidFill>
              </a:rPr>
              <a:t>XXX</a:t>
            </a:r>
            <a:r>
              <a:rPr lang="en-US" sz="3600" dirty="0"/>
              <a:t> to be picked up. </a:t>
            </a:r>
            <a:r>
              <a:rPr lang="en-US" sz="3600" dirty="0">
                <a:solidFill>
                  <a:srgbClr val="0000FF"/>
                </a:solidFill>
              </a:rPr>
              <a:t>Mum or Dad </a:t>
            </a:r>
            <a:r>
              <a:rPr lang="en-US" sz="3600" dirty="0"/>
              <a:t>will be waiting </a:t>
            </a:r>
            <a:r>
              <a:rPr lang="en-US" sz="3600" dirty="0">
                <a:solidFill>
                  <a:srgbClr val="0000FF"/>
                </a:solidFill>
              </a:rPr>
              <a:t>(where) </a:t>
            </a:r>
            <a:r>
              <a:rPr lang="en-US" sz="3600" dirty="0"/>
              <a:t>to say hello. </a:t>
            </a:r>
          </a:p>
        </p:txBody>
      </p:sp>
      <p:sp>
        <p:nvSpPr>
          <p:cNvPr id="3" name="Content Placeholder 2"/>
          <p:cNvSpPr>
            <a:spLocks noGrp="1"/>
          </p:cNvSpPr>
          <p:nvPr>
            <p:ph idx="1"/>
          </p:nvPr>
        </p:nvSpPr>
        <p:spPr>
          <a:xfrm>
            <a:off x="457200" y="1847078"/>
            <a:ext cx="8229600" cy="4279085"/>
          </a:xfrm>
        </p:spPr>
        <p:txBody>
          <a:bodyPr/>
          <a:lstStyle/>
          <a:p>
            <a:r>
              <a:rPr lang="en-US" i="1" dirty="0"/>
              <a:t>Insert picture of pick up point </a:t>
            </a:r>
          </a:p>
        </p:txBody>
      </p:sp>
    </p:spTree>
    <p:extLst>
      <p:ext uri="{BB962C8B-B14F-4D97-AF65-F5344CB8AC3E}">
        <p14:creationId xmlns:p14="http://schemas.microsoft.com/office/powerpoint/2010/main" val="70619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Starting school is a big change.  You might have lots of different feelings about starting Prep.  You might feel: worried, excited, happy, scared or unsure.  It is normal to feel lots of different things.  Tell your mum, dad or </a:t>
            </a:r>
            <a:r>
              <a:rPr lang="en-US" dirty="0" err="1"/>
              <a:t>carers</a:t>
            </a:r>
            <a:r>
              <a:rPr lang="en-US" dirty="0"/>
              <a:t> about  how you are feeling. </a:t>
            </a:r>
          </a:p>
        </p:txBody>
      </p:sp>
      <p:pic>
        <p:nvPicPr>
          <p:cNvPr id="5" name="Graphic 4" descr="Smiling face outline outline">
            <a:extLst>
              <a:ext uri="{FF2B5EF4-FFF2-40B4-BE49-F238E27FC236}">
                <a16:creationId xmlns:a16="http://schemas.microsoft.com/office/drawing/2014/main" id="{803521DD-C3BD-45CE-805E-3D427F483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800" y="4474395"/>
            <a:ext cx="914400" cy="914400"/>
          </a:xfrm>
          <a:prstGeom prst="rect">
            <a:avLst/>
          </a:prstGeom>
        </p:spPr>
      </p:pic>
      <p:pic>
        <p:nvPicPr>
          <p:cNvPr id="7" name="Graphic 6" descr="Crying face outline with solid fill">
            <a:extLst>
              <a:ext uri="{FF2B5EF4-FFF2-40B4-BE49-F238E27FC236}">
                <a16:creationId xmlns:a16="http://schemas.microsoft.com/office/drawing/2014/main" id="{1AC79CD0-64D6-494E-BE52-BEE07332FA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1483" y="4474395"/>
            <a:ext cx="914400" cy="914400"/>
          </a:xfrm>
          <a:prstGeom prst="rect">
            <a:avLst/>
          </a:prstGeom>
        </p:spPr>
      </p:pic>
      <p:pic>
        <p:nvPicPr>
          <p:cNvPr id="15" name="Graphic 14" descr="Confused face outline with solid fill">
            <a:extLst>
              <a:ext uri="{FF2B5EF4-FFF2-40B4-BE49-F238E27FC236}">
                <a16:creationId xmlns:a16="http://schemas.microsoft.com/office/drawing/2014/main" id="{E29628A1-7BC7-457D-8B27-91D36013AD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0885" y="4498693"/>
            <a:ext cx="914400" cy="914400"/>
          </a:xfrm>
          <a:prstGeom prst="rect">
            <a:avLst/>
          </a:prstGeom>
        </p:spPr>
      </p:pic>
      <p:pic>
        <p:nvPicPr>
          <p:cNvPr id="17" name="Graphic 16" descr="Worried face outline with solid fill">
            <a:extLst>
              <a:ext uri="{FF2B5EF4-FFF2-40B4-BE49-F238E27FC236}">
                <a16:creationId xmlns:a16="http://schemas.microsoft.com/office/drawing/2014/main" id="{907CF44B-66EC-4614-87E7-43A76464B2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8117" y="4482095"/>
            <a:ext cx="914400" cy="914400"/>
          </a:xfrm>
          <a:prstGeom prst="rect">
            <a:avLst/>
          </a:prstGeom>
        </p:spPr>
      </p:pic>
      <p:pic>
        <p:nvPicPr>
          <p:cNvPr id="19" name="Graphic 18" descr="Funny face outline with solid fill">
            <a:extLst>
              <a:ext uri="{FF2B5EF4-FFF2-40B4-BE49-F238E27FC236}">
                <a16:creationId xmlns:a16="http://schemas.microsoft.com/office/drawing/2014/main" id="{A9BBACA4-13C9-476B-9875-18DDDE98C2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8715" y="4494940"/>
            <a:ext cx="914400" cy="914400"/>
          </a:xfrm>
          <a:prstGeom prst="rect">
            <a:avLst/>
          </a:prstGeom>
        </p:spPr>
      </p:pic>
    </p:spTree>
    <p:extLst>
      <p:ext uri="{BB962C8B-B14F-4D97-AF65-F5344CB8AC3E}">
        <p14:creationId xmlns:p14="http://schemas.microsoft.com/office/powerpoint/2010/main" val="107636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My mum, dad, </a:t>
            </a:r>
            <a:r>
              <a:rPr lang="en-US" dirty="0" err="1"/>
              <a:t>carers</a:t>
            </a:r>
            <a:r>
              <a:rPr lang="en-US" dirty="0"/>
              <a:t> and teachers are there to help me settle into school and get used to it.  </a:t>
            </a:r>
          </a:p>
        </p:txBody>
      </p:sp>
    </p:spTree>
    <p:extLst>
      <p:ext uri="{BB962C8B-B14F-4D97-AF65-F5344CB8AC3E}">
        <p14:creationId xmlns:p14="http://schemas.microsoft.com/office/powerpoint/2010/main" val="12461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8523A-81EE-49AC-892A-591630DF221E}"/>
              </a:ext>
            </a:extLst>
          </p:cNvPr>
          <p:cNvSpPr>
            <a:spLocks noGrp="1"/>
          </p:cNvSpPr>
          <p:nvPr>
            <p:ph idx="1"/>
          </p:nvPr>
        </p:nvSpPr>
        <p:spPr>
          <a:xfrm>
            <a:off x="457200" y="452064"/>
            <a:ext cx="8229600" cy="5674100"/>
          </a:xfrm>
        </p:spPr>
        <p:txBody>
          <a:bodyPr/>
          <a:lstStyle/>
          <a:p>
            <a:r>
              <a:rPr lang="en-AU" dirty="0"/>
              <a:t>What questions do you have about school? </a:t>
            </a:r>
          </a:p>
          <a:p>
            <a:endParaRPr lang="en-AU" dirty="0"/>
          </a:p>
          <a:p>
            <a:endParaRPr lang="en-AU" dirty="0"/>
          </a:p>
          <a:p>
            <a:r>
              <a:rPr lang="en-AU" dirty="0"/>
              <a:t>What are you excited about? </a:t>
            </a:r>
          </a:p>
          <a:p>
            <a:endParaRPr lang="en-AU" dirty="0"/>
          </a:p>
          <a:p>
            <a:endParaRPr lang="en-AU" dirty="0"/>
          </a:p>
          <a:p>
            <a:r>
              <a:rPr lang="en-AU" dirty="0"/>
              <a:t>What are you worried about? </a:t>
            </a:r>
          </a:p>
        </p:txBody>
      </p:sp>
    </p:spTree>
    <p:extLst>
      <p:ext uri="{BB962C8B-B14F-4D97-AF65-F5344CB8AC3E}">
        <p14:creationId xmlns:p14="http://schemas.microsoft.com/office/powerpoint/2010/main" val="135304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3366FF"/>
                </a:solidFill>
              </a:rPr>
              <a:t>XXX </a:t>
            </a:r>
            <a:r>
              <a:rPr lang="en-US" sz="2800" dirty="0">
                <a:solidFill>
                  <a:srgbClr val="000000"/>
                </a:solidFill>
              </a:rPr>
              <a:t>has finished kinder and it is time for </a:t>
            </a:r>
            <a:r>
              <a:rPr lang="en-US" sz="2800" dirty="0">
                <a:solidFill>
                  <a:srgbClr val="3366FF"/>
                </a:solidFill>
              </a:rPr>
              <a:t>XXX </a:t>
            </a:r>
            <a:r>
              <a:rPr lang="en-US" sz="2800" dirty="0"/>
              <a:t>to start school soon! </a:t>
            </a:r>
            <a:r>
              <a:rPr lang="en-US" sz="2800" dirty="0">
                <a:solidFill>
                  <a:srgbClr val="0000FF"/>
                </a:solidFill>
              </a:rPr>
              <a:t>XXX</a:t>
            </a:r>
            <a:r>
              <a:rPr lang="en-US" sz="2800" dirty="0"/>
              <a:t> will be going to </a:t>
            </a:r>
            <a:r>
              <a:rPr lang="en-US" sz="2800" dirty="0">
                <a:solidFill>
                  <a:srgbClr val="0000FF"/>
                </a:solidFill>
              </a:rPr>
              <a:t>school name.</a:t>
            </a:r>
          </a:p>
        </p:txBody>
      </p:sp>
      <p:sp>
        <p:nvSpPr>
          <p:cNvPr id="3" name="Content Placeholder 2"/>
          <p:cNvSpPr>
            <a:spLocks noGrp="1"/>
          </p:cNvSpPr>
          <p:nvPr>
            <p:ph idx="1"/>
          </p:nvPr>
        </p:nvSpPr>
        <p:spPr>
          <a:xfrm>
            <a:off x="457200" y="3461710"/>
            <a:ext cx="3886606" cy="1166048"/>
          </a:xfrm>
        </p:spPr>
        <p:txBody>
          <a:bodyPr>
            <a:normAutofit/>
          </a:bodyPr>
          <a:lstStyle/>
          <a:p>
            <a:r>
              <a:rPr lang="en-US" sz="2000" dirty="0"/>
              <a:t>Insert pic of child and school</a:t>
            </a:r>
          </a:p>
        </p:txBody>
      </p:sp>
      <p:pic>
        <p:nvPicPr>
          <p:cNvPr id="6" name="Picture 5"/>
          <p:cNvPicPr>
            <a:picLocks noChangeAspect="1"/>
          </p:cNvPicPr>
          <p:nvPr/>
        </p:nvPicPr>
        <p:blipFill>
          <a:blip r:embed="rId2"/>
          <a:stretch>
            <a:fillRect/>
          </a:stretch>
        </p:blipFill>
        <p:spPr>
          <a:xfrm>
            <a:off x="5094356" y="2575333"/>
            <a:ext cx="2811394" cy="2052425"/>
          </a:xfrm>
          <a:prstGeom prst="rect">
            <a:avLst/>
          </a:prstGeom>
        </p:spPr>
      </p:pic>
    </p:spTree>
    <p:extLst>
      <p:ext uri="{BB962C8B-B14F-4D97-AF65-F5344CB8AC3E}">
        <p14:creationId xmlns:p14="http://schemas.microsoft.com/office/powerpoint/2010/main" val="181841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 the morning, </a:t>
            </a:r>
            <a:r>
              <a:rPr lang="en-US" sz="2800" dirty="0">
                <a:solidFill>
                  <a:srgbClr val="3366FF"/>
                </a:solidFill>
              </a:rPr>
              <a:t>XXX </a:t>
            </a:r>
            <a:r>
              <a:rPr lang="en-US" sz="2800" dirty="0">
                <a:solidFill>
                  <a:srgbClr val="000000"/>
                </a:solidFill>
              </a:rPr>
              <a:t>will get ready for school. </a:t>
            </a:r>
            <a:r>
              <a:rPr lang="en-US" sz="2800" dirty="0" err="1">
                <a:solidFill>
                  <a:srgbClr val="3366FF"/>
                </a:solidFill>
              </a:rPr>
              <a:t>He/She</a:t>
            </a:r>
            <a:r>
              <a:rPr lang="en-US" sz="2800" dirty="0">
                <a:solidFill>
                  <a:srgbClr val="3366FF"/>
                </a:solidFill>
              </a:rPr>
              <a:t> </a:t>
            </a:r>
            <a:r>
              <a:rPr lang="en-US" sz="2800" dirty="0">
                <a:solidFill>
                  <a:srgbClr val="000000"/>
                </a:solidFill>
              </a:rPr>
              <a:t>will get dressed in their school uniform.</a:t>
            </a:r>
          </a:p>
        </p:txBody>
      </p:sp>
      <p:sp>
        <p:nvSpPr>
          <p:cNvPr id="3" name="Content Placeholder 2"/>
          <p:cNvSpPr>
            <a:spLocks noGrp="1"/>
          </p:cNvSpPr>
          <p:nvPr>
            <p:ph idx="1"/>
          </p:nvPr>
        </p:nvSpPr>
        <p:spPr>
          <a:xfrm>
            <a:off x="457200" y="3461710"/>
            <a:ext cx="3886606" cy="1166048"/>
          </a:xfrm>
        </p:spPr>
        <p:txBody>
          <a:bodyPr>
            <a:normAutofit/>
          </a:bodyPr>
          <a:lstStyle/>
          <a:p>
            <a:r>
              <a:rPr lang="en-US" sz="2000" dirty="0"/>
              <a:t>Insert pic of child in school uniform </a:t>
            </a:r>
          </a:p>
        </p:txBody>
      </p:sp>
      <p:pic>
        <p:nvPicPr>
          <p:cNvPr id="7" name="Picture 6"/>
          <p:cNvPicPr>
            <a:picLocks noChangeAspect="1"/>
          </p:cNvPicPr>
          <p:nvPr/>
        </p:nvPicPr>
        <p:blipFill>
          <a:blip r:embed="rId2"/>
          <a:stretch>
            <a:fillRect/>
          </a:stretch>
        </p:blipFill>
        <p:spPr>
          <a:xfrm>
            <a:off x="5440523" y="2421991"/>
            <a:ext cx="2757275" cy="3151171"/>
          </a:xfrm>
          <a:prstGeom prst="rect">
            <a:avLst/>
          </a:prstGeom>
        </p:spPr>
      </p:pic>
    </p:spTree>
    <p:extLst>
      <p:ext uri="{BB962C8B-B14F-4D97-AF65-F5344CB8AC3E}">
        <p14:creationId xmlns:p14="http://schemas.microsoft.com/office/powerpoint/2010/main" val="385345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246"/>
            <a:ext cx="8229600" cy="1143000"/>
          </a:xfrm>
        </p:spPr>
        <p:txBody>
          <a:bodyPr>
            <a:noAutofit/>
          </a:bodyPr>
          <a:lstStyle/>
          <a:p>
            <a:r>
              <a:rPr lang="en-US" sz="2800" dirty="0">
                <a:solidFill>
                  <a:srgbClr val="0000FF"/>
                </a:solidFill>
              </a:rPr>
              <a:t>XXX</a:t>
            </a:r>
            <a:r>
              <a:rPr lang="en-US" sz="2800" dirty="0"/>
              <a:t> will have breakfast and pack </a:t>
            </a:r>
            <a:r>
              <a:rPr lang="en-US" sz="2800" dirty="0">
                <a:solidFill>
                  <a:srgbClr val="0000FF"/>
                </a:solidFill>
              </a:rPr>
              <a:t>her/his</a:t>
            </a:r>
            <a:r>
              <a:rPr lang="en-US" sz="2800" dirty="0"/>
              <a:t> bag. </a:t>
            </a:r>
            <a:r>
              <a:rPr lang="en-US" sz="2800" dirty="0">
                <a:solidFill>
                  <a:srgbClr val="0000FF"/>
                </a:solidFill>
              </a:rPr>
              <a:t>She/he </a:t>
            </a:r>
            <a:r>
              <a:rPr lang="en-US" sz="2800" dirty="0"/>
              <a:t>will need to pack their </a:t>
            </a:r>
            <a:r>
              <a:rPr lang="en-US" sz="2800" dirty="0">
                <a:solidFill>
                  <a:srgbClr val="0000FF"/>
                </a:solidFill>
              </a:rPr>
              <a:t>lunchbox, hat and drink bottle.  This is where I put my bag.  </a:t>
            </a:r>
          </a:p>
        </p:txBody>
      </p:sp>
      <p:sp>
        <p:nvSpPr>
          <p:cNvPr id="4" name="Content Placeholder 2"/>
          <p:cNvSpPr>
            <a:spLocks noGrp="1"/>
          </p:cNvSpPr>
          <p:nvPr>
            <p:ph idx="1"/>
          </p:nvPr>
        </p:nvSpPr>
        <p:spPr>
          <a:xfrm>
            <a:off x="457200" y="3461710"/>
            <a:ext cx="3886606" cy="1166048"/>
          </a:xfrm>
        </p:spPr>
        <p:txBody>
          <a:bodyPr>
            <a:normAutofit/>
          </a:bodyPr>
          <a:lstStyle/>
          <a:p>
            <a:r>
              <a:rPr lang="en-US" sz="2000" dirty="0"/>
              <a:t>Insert pic of their bag/lunchbox and bag hook / locker  </a:t>
            </a:r>
            <a:r>
              <a:rPr lang="en-US" sz="2000" dirty="0" err="1"/>
              <a:t>etc</a:t>
            </a:r>
            <a:endParaRPr lang="en-US" sz="2000" dirty="0"/>
          </a:p>
        </p:txBody>
      </p:sp>
      <p:pic>
        <p:nvPicPr>
          <p:cNvPr id="5" name="Picture 4"/>
          <p:cNvPicPr>
            <a:picLocks noChangeAspect="1"/>
          </p:cNvPicPr>
          <p:nvPr/>
        </p:nvPicPr>
        <p:blipFill>
          <a:blip r:embed="rId2"/>
          <a:stretch>
            <a:fillRect/>
          </a:stretch>
        </p:blipFill>
        <p:spPr>
          <a:xfrm>
            <a:off x="4510080" y="1846029"/>
            <a:ext cx="4066803" cy="4066803"/>
          </a:xfrm>
          <a:prstGeom prst="rect">
            <a:avLst/>
          </a:prstGeom>
        </p:spPr>
      </p:pic>
    </p:spTree>
    <p:extLst>
      <p:ext uri="{BB962C8B-B14F-4D97-AF65-F5344CB8AC3E}">
        <p14:creationId xmlns:p14="http://schemas.microsoft.com/office/powerpoint/2010/main" val="298761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3366FF"/>
                </a:solidFill>
              </a:rPr>
              <a:t>Mum or Dad </a:t>
            </a:r>
            <a:r>
              <a:rPr lang="en-US" sz="2800" dirty="0"/>
              <a:t>will </a:t>
            </a:r>
            <a:r>
              <a:rPr lang="en-US" sz="2800" dirty="0">
                <a:solidFill>
                  <a:srgbClr val="0000FF"/>
                </a:solidFill>
              </a:rPr>
              <a:t>drive/walk </a:t>
            </a:r>
            <a:r>
              <a:rPr lang="en-US" sz="2800" dirty="0"/>
              <a:t>me to school. They will drop me at </a:t>
            </a:r>
            <a:r>
              <a:rPr lang="en-US" sz="2800" dirty="0">
                <a:solidFill>
                  <a:srgbClr val="0000FF"/>
                </a:solidFill>
              </a:rPr>
              <a:t>the gate/classroom. </a:t>
            </a:r>
            <a:r>
              <a:rPr lang="en-US" sz="2800" dirty="0"/>
              <a:t>They will hug goodbye. </a:t>
            </a:r>
          </a:p>
        </p:txBody>
      </p:sp>
      <p:sp>
        <p:nvSpPr>
          <p:cNvPr id="3" name="Content Placeholder 2"/>
          <p:cNvSpPr>
            <a:spLocks noGrp="1"/>
          </p:cNvSpPr>
          <p:nvPr>
            <p:ph idx="1"/>
          </p:nvPr>
        </p:nvSpPr>
        <p:spPr>
          <a:xfrm>
            <a:off x="457200" y="3461710"/>
            <a:ext cx="3886606" cy="1166048"/>
          </a:xfrm>
        </p:spPr>
        <p:txBody>
          <a:bodyPr>
            <a:normAutofit/>
          </a:bodyPr>
          <a:lstStyle/>
          <a:p>
            <a:r>
              <a:rPr lang="en-US" sz="2000" dirty="0"/>
              <a:t>Insert pic of where they will be dropped</a:t>
            </a:r>
          </a:p>
        </p:txBody>
      </p:sp>
      <p:pic>
        <p:nvPicPr>
          <p:cNvPr id="7" name="Picture 6"/>
          <p:cNvPicPr>
            <a:picLocks noChangeAspect="1"/>
          </p:cNvPicPr>
          <p:nvPr/>
        </p:nvPicPr>
        <p:blipFill rotWithShape="1">
          <a:blip r:embed="rId2"/>
          <a:srcRect l="9635" t="7471" b="17521"/>
          <a:stretch/>
        </p:blipFill>
        <p:spPr>
          <a:xfrm>
            <a:off x="4458024" y="2717356"/>
            <a:ext cx="3991962" cy="2436759"/>
          </a:xfrm>
          <a:prstGeom prst="rect">
            <a:avLst/>
          </a:prstGeom>
        </p:spPr>
      </p:pic>
    </p:spTree>
    <p:extLst>
      <p:ext uri="{BB962C8B-B14F-4D97-AF65-F5344CB8AC3E}">
        <p14:creationId xmlns:p14="http://schemas.microsoft.com/office/powerpoint/2010/main" val="385345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 will walk to my classroom. </a:t>
            </a:r>
            <a:r>
              <a:rPr lang="en-US" sz="2800" dirty="0">
                <a:solidFill>
                  <a:srgbClr val="3366FF"/>
                </a:solidFill>
              </a:rPr>
              <a:t>(? Name/distinguishing feature </a:t>
            </a:r>
            <a:r>
              <a:rPr lang="en-US" sz="2800" dirty="0" err="1">
                <a:solidFill>
                  <a:srgbClr val="3366FF"/>
                </a:solidFill>
              </a:rPr>
              <a:t>eg</a:t>
            </a:r>
            <a:r>
              <a:rPr lang="en-US" sz="2800" dirty="0">
                <a:solidFill>
                  <a:srgbClr val="3366FF"/>
                </a:solidFill>
              </a:rPr>
              <a:t>. </a:t>
            </a:r>
            <a:r>
              <a:rPr lang="en-US" sz="2800" dirty="0" err="1">
                <a:solidFill>
                  <a:srgbClr val="3366FF"/>
                </a:solidFill>
              </a:rPr>
              <a:t>colour</a:t>
            </a:r>
            <a:r>
              <a:rPr lang="en-US" sz="2800" dirty="0">
                <a:solidFill>
                  <a:srgbClr val="3366FF"/>
                </a:solidFill>
              </a:rPr>
              <a:t>)</a:t>
            </a:r>
            <a:r>
              <a:rPr lang="en-US" sz="2800" dirty="0">
                <a:solidFill>
                  <a:srgbClr val="0000FF"/>
                </a:solidFill>
              </a:rPr>
              <a:t>. </a:t>
            </a:r>
            <a:r>
              <a:rPr lang="en-US" sz="2800" dirty="0">
                <a:solidFill>
                  <a:srgbClr val="000000"/>
                </a:solidFill>
              </a:rPr>
              <a:t>My classroom will be</a:t>
            </a:r>
            <a:r>
              <a:rPr lang="mr-IN" sz="2800" dirty="0">
                <a:solidFill>
                  <a:srgbClr val="0000FF"/>
                </a:solidFill>
              </a:rPr>
              <a:t>…</a:t>
            </a:r>
            <a:endParaRPr lang="en-US" sz="2800" dirty="0">
              <a:solidFill>
                <a:srgbClr val="0000FF"/>
              </a:solidFill>
            </a:endParaRPr>
          </a:p>
        </p:txBody>
      </p:sp>
      <p:sp>
        <p:nvSpPr>
          <p:cNvPr id="3" name="Content Placeholder 2"/>
          <p:cNvSpPr>
            <a:spLocks noGrp="1"/>
          </p:cNvSpPr>
          <p:nvPr>
            <p:ph idx="1"/>
          </p:nvPr>
        </p:nvSpPr>
        <p:spPr>
          <a:xfrm>
            <a:off x="457200" y="3461710"/>
            <a:ext cx="3886606" cy="1166048"/>
          </a:xfrm>
        </p:spPr>
        <p:txBody>
          <a:bodyPr>
            <a:normAutofit/>
          </a:bodyPr>
          <a:lstStyle/>
          <a:p>
            <a:r>
              <a:rPr lang="en-US" sz="2000" dirty="0"/>
              <a:t>Insert pic of classroom/door</a:t>
            </a:r>
          </a:p>
        </p:txBody>
      </p:sp>
      <p:pic>
        <p:nvPicPr>
          <p:cNvPr id="6" name="Picture 5"/>
          <p:cNvPicPr>
            <a:picLocks noChangeAspect="1"/>
          </p:cNvPicPr>
          <p:nvPr/>
        </p:nvPicPr>
        <p:blipFill>
          <a:blip r:embed="rId2"/>
          <a:stretch>
            <a:fillRect/>
          </a:stretch>
        </p:blipFill>
        <p:spPr>
          <a:xfrm>
            <a:off x="4901442" y="2452587"/>
            <a:ext cx="3492500" cy="2324100"/>
          </a:xfrm>
          <a:prstGeom prst="rect">
            <a:avLst/>
          </a:prstGeom>
        </p:spPr>
      </p:pic>
    </p:spTree>
    <p:extLst>
      <p:ext uri="{BB962C8B-B14F-4D97-AF65-F5344CB8AC3E}">
        <p14:creationId xmlns:p14="http://schemas.microsoft.com/office/powerpoint/2010/main" val="385345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1143000"/>
          </a:xfrm>
        </p:spPr>
        <p:txBody>
          <a:bodyPr>
            <a:noAutofit/>
          </a:bodyPr>
          <a:lstStyle/>
          <a:p>
            <a:r>
              <a:rPr lang="en-US" sz="2800" dirty="0">
                <a:solidFill>
                  <a:srgbClr val="3366FF"/>
                </a:solidFill>
              </a:rPr>
              <a:t>XXX </a:t>
            </a:r>
            <a:r>
              <a:rPr lang="en-US" sz="2800" dirty="0"/>
              <a:t>will see their teacher </a:t>
            </a:r>
            <a:r>
              <a:rPr lang="en-US" sz="2800" dirty="0" err="1">
                <a:solidFill>
                  <a:srgbClr val="3366FF"/>
                </a:solidFill>
              </a:rPr>
              <a:t>Mrs</a:t>
            </a:r>
            <a:r>
              <a:rPr lang="en-US" sz="2800" dirty="0">
                <a:solidFill>
                  <a:srgbClr val="3366FF"/>
                </a:solidFill>
              </a:rPr>
              <a:t>/</a:t>
            </a:r>
            <a:r>
              <a:rPr lang="en-US" sz="2800" dirty="0" err="1">
                <a:solidFill>
                  <a:srgbClr val="3366FF"/>
                </a:solidFill>
              </a:rPr>
              <a:t>Mr</a:t>
            </a:r>
            <a:r>
              <a:rPr lang="en-US" sz="2800" dirty="0">
                <a:solidFill>
                  <a:srgbClr val="3366FF"/>
                </a:solidFill>
              </a:rPr>
              <a:t> X. </a:t>
            </a:r>
            <a:br>
              <a:rPr lang="en-US" sz="2800" dirty="0">
                <a:solidFill>
                  <a:srgbClr val="3366FF"/>
                </a:solidFill>
              </a:rPr>
            </a:br>
            <a:r>
              <a:rPr lang="en-US" sz="2800" dirty="0" err="1">
                <a:solidFill>
                  <a:srgbClr val="3366FF"/>
                </a:solidFill>
              </a:rPr>
              <a:t>Mrs</a:t>
            </a:r>
            <a:r>
              <a:rPr lang="en-US" sz="2800" dirty="0">
                <a:solidFill>
                  <a:srgbClr val="3366FF"/>
                </a:solidFill>
              </a:rPr>
              <a:t>/</a:t>
            </a:r>
            <a:r>
              <a:rPr lang="en-US" sz="2800" dirty="0" err="1">
                <a:solidFill>
                  <a:srgbClr val="3366FF"/>
                </a:solidFill>
              </a:rPr>
              <a:t>Mr</a:t>
            </a:r>
            <a:r>
              <a:rPr lang="en-US" sz="2800" dirty="0">
                <a:solidFill>
                  <a:srgbClr val="3366FF"/>
                </a:solidFill>
              </a:rPr>
              <a:t> X </a:t>
            </a:r>
            <a:r>
              <a:rPr lang="en-US" sz="2800" dirty="0"/>
              <a:t>cares</a:t>
            </a:r>
            <a:r>
              <a:rPr lang="en-US" sz="2800" dirty="0">
                <a:solidFill>
                  <a:srgbClr val="3366FF"/>
                </a:solidFill>
              </a:rPr>
              <a:t> </a:t>
            </a:r>
            <a:r>
              <a:rPr lang="en-US" sz="2800" dirty="0">
                <a:solidFill>
                  <a:srgbClr val="000000"/>
                </a:solidFill>
              </a:rPr>
              <a:t>about me and will be able to help me. </a:t>
            </a:r>
            <a:br>
              <a:rPr lang="en-US" sz="2800" dirty="0">
                <a:solidFill>
                  <a:srgbClr val="000000"/>
                </a:solidFill>
              </a:rPr>
            </a:br>
            <a:r>
              <a:rPr lang="en-US" sz="2800" dirty="0">
                <a:solidFill>
                  <a:srgbClr val="000000"/>
                </a:solidFill>
              </a:rPr>
              <a:t>I can ask </a:t>
            </a:r>
            <a:r>
              <a:rPr lang="en-US" sz="2800" dirty="0">
                <a:solidFill>
                  <a:srgbClr val="0000FF"/>
                </a:solidFill>
              </a:rPr>
              <a:t>her/him </a:t>
            </a:r>
            <a:r>
              <a:rPr lang="en-US" sz="2800" dirty="0">
                <a:solidFill>
                  <a:srgbClr val="000000"/>
                </a:solidFill>
              </a:rPr>
              <a:t>anything.</a:t>
            </a:r>
          </a:p>
        </p:txBody>
      </p:sp>
      <p:sp>
        <p:nvSpPr>
          <p:cNvPr id="3" name="Content Placeholder 2"/>
          <p:cNvSpPr>
            <a:spLocks noGrp="1"/>
          </p:cNvSpPr>
          <p:nvPr>
            <p:ph idx="1"/>
          </p:nvPr>
        </p:nvSpPr>
        <p:spPr>
          <a:xfrm>
            <a:off x="457200" y="3461710"/>
            <a:ext cx="3886606" cy="1166048"/>
          </a:xfrm>
        </p:spPr>
        <p:txBody>
          <a:bodyPr>
            <a:normAutofit/>
          </a:bodyPr>
          <a:lstStyle/>
          <a:p>
            <a:r>
              <a:rPr lang="en-US" sz="2000" dirty="0"/>
              <a:t>Insert pic of teacher</a:t>
            </a:r>
          </a:p>
        </p:txBody>
      </p:sp>
      <p:pic>
        <p:nvPicPr>
          <p:cNvPr id="5" name="Picture 4"/>
          <p:cNvPicPr>
            <a:picLocks noChangeAspect="1"/>
          </p:cNvPicPr>
          <p:nvPr/>
        </p:nvPicPr>
        <p:blipFill rotWithShape="1">
          <a:blip r:embed="rId2"/>
          <a:srcRect l="17279" t="6237" r="18450" b="9292"/>
          <a:stretch/>
        </p:blipFill>
        <p:spPr>
          <a:xfrm>
            <a:off x="4599421" y="2052784"/>
            <a:ext cx="3506697" cy="3198749"/>
          </a:xfrm>
          <a:prstGeom prst="rect">
            <a:avLst/>
          </a:prstGeom>
        </p:spPr>
      </p:pic>
    </p:spTree>
    <p:extLst>
      <p:ext uri="{BB962C8B-B14F-4D97-AF65-F5344CB8AC3E}">
        <p14:creationId xmlns:p14="http://schemas.microsoft.com/office/powerpoint/2010/main" val="385345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C222-3473-4033-A131-8C54F3FC7D88}"/>
              </a:ext>
            </a:extLst>
          </p:cNvPr>
          <p:cNvSpPr>
            <a:spLocks noGrp="1"/>
          </p:cNvSpPr>
          <p:nvPr>
            <p:ph type="title"/>
          </p:nvPr>
        </p:nvSpPr>
        <p:spPr/>
        <p:txBody>
          <a:bodyPr>
            <a:normAutofit fontScale="90000"/>
          </a:bodyPr>
          <a:lstStyle/>
          <a:p>
            <a:r>
              <a:rPr lang="en-AU" dirty="0"/>
              <a:t>These are some of the other adults who are there to help me at school </a:t>
            </a:r>
          </a:p>
        </p:txBody>
      </p:sp>
      <p:sp>
        <p:nvSpPr>
          <p:cNvPr id="3" name="Content Placeholder 2">
            <a:extLst>
              <a:ext uri="{FF2B5EF4-FFF2-40B4-BE49-F238E27FC236}">
                <a16:creationId xmlns:a16="http://schemas.microsoft.com/office/drawing/2014/main" id="{3B2F0085-D946-47C5-802E-52F5D8209F66}"/>
              </a:ext>
            </a:extLst>
          </p:cNvPr>
          <p:cNvSpPr>
            <a:spLocks noGrp="1"/>
          </p:cNvSpPr>
          <p:nvPr>
            <p:ph idx="1"/>
          </p:nvPr>
        </p:nvSpPr>
        <p:spPr/>
        <p:txBody>
          <a:bodyPr/>
          <a:lstStyle/>
          <a:p>
            <a:r>
              <a:rPr lang="en-AU" dirty="0"/>
              <a:t>Insert picture of principal, vice principal, office person, specialist teachers…</a:t>
            </a:r>
          </a:p>
        </p:txBody>
      </p:sp>
    </p:spTree>
    <p:extLst>
      <p:ext uri="{BB962C8B-B14F-4D97-AF65-F5344CB8AC3E}">
        <p14:creationId xmlns:p14="http://schemas.microsoft.com/office/powerpoint/2010/main" val="90437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F440-073F-462F-9325-3014C976778F}"/>
              </a:ext>
            </a:extLst>
          </p:cNvPr>
          <p:cNvSpPr>
            <a:spLocks noGrp="1"/>
          </p:cNvSpPr>
          <p:nvPr>
            <p:ph type="title"/>
          </p:nvPr>
        </p:nvSpPr>
        <p:spPr/>
        <p:txBody>
          <a:bodyPr/>
          <a:lstStyle/>
          <a:p>
            <a:r>
              <a:rPr lang="en-AU" dirty="0"/>
              <a:t>These are the toilets…</a:t>
            </a:r>
          </a:p>
        </p:txBody>
      </p:sp>
      <p:sp>
        <p:nvSpPr>
          <p:cNvPr id="3" name="Content Placeholder 2">
            <a:extLst>
              <a:ext uri="{FF2B5EF4-FFF2-40B4-BE49-F238E27FC236}">
                <a16:creationId xmlns:a16="http://schemas.microsoft.com/office/drawing/2014/main" id="{0D016012-E11F-4BD4-BD63-130AFA587C6E}"/>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127777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511</Words>
  <Application>Microsoft Office PowerPoint</Application>
  <PresentationFormat>On-screen Show (4:3)</PresentationFormat>
  <Paragraphs>37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Starting School</vt:lpstr>
      <vt:lpstr>XXX has finished kinder and it is time for XXX to start school soon! XXX will be going to school name.</vt:lpstr>
      <vt:lpstr>In the morning, XXX will get ready for school. He/She will get dressed in their school uniform.</vt:lpstr>
      <vt:lpstr>XXX will have breakfast and pack her/his bag. She/he will need to pack their lunchbox, hat and drink bottle.  This is where I put my bag.  </vt:lpstr>
      <vt:lpstr>Mum or Dad will drive/walk me to school. They will drop me at the gate/classroom. They will hug goodbye. </vt:lpstr>
      <vt:lpstr>I will walk to my classroom. (? Name/distinguishing feature eg. colour). My classroom will be…</vt:lpstr>
      <vt:lpstr>XXX will see their teacher Mrs/Mr X.  Mrs/Mr X cares about me and will be able to help me.  I can ask her/him anything.</vt:lpstr>
      <vt:lpstr>These are some of the other adults who are there to help me at school </vt:lpstr>
      <vt:lpstr>These are the toilets…</vt:lpstr>
      <vt:lpstr>These are some of the other places I will go when I go to school </vt:lpstr>
      <vt:lpstr>In XXX’s class, there will be kids that he / she might know from kinder, including XX and XX. There will also be some new friends to make!</vt:lpstr>
      <vt:lpstr>XXX will learn at school. He/she will read, write, play games. </vt:lpstr>
      <vt:lpstr>XXX will get to play outside at recess and lunchtime for a play.  </vt:lpstr>
      <vt:lpstr>After a big day of learning and fun, the bell will ring and it will be time for XXX to be picked up. Mum or Dad will be waiting (where) to say hello.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Smale</dc:creator>
  <cp:lastModifiedBy>Tina Bruce</cp:lastModifiedBy>
  <cp:revision>10</cp:revision>
  <dcterms:created xsi:type="dcterms:W3CDTF">2021-08-31T00:40:04Z</dcterms:created>
  <dcterms:modified xsi:type="dcterms:W3CDTF">2021-12-09T01:56:03Z</dcterms:modified>
</cp:coreProperties>
</file>