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3" r:id="rId4"/>
    <p:sldId id="267" r:id="rId5"/>
    <p:sldId id="274" r:id="rId6"/>
    <p:sldId id="262" r:id="rId7"/>
    <p:sldId id="264" r:id="rId8"/>
    <p:sldId id="265" r:id="rId9"/>
    <p:sldId id="270" r:id="rId10"/>
    <p:sldId id="269" r:id="rId11"/>
    <p:sldId id="266" r:id="rId12"/>
    <p:sldId id="276" r:id="rId13"/>
    <p:sldId id="272" r:id="rId14"/>
    <p:sldId id="268" r:id="rId15"/>
    <p:sldId id="258" r:id="rId16"/>
    <p:sldId id="259" r:id="rId17"/>
    <p:sldId id="260" r:id="rId18"/>
    <p:sldId id="273"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5" d="100"/>
          <a:sy n="105" d="100"/>
        </p:scale>
        <p:origin x="17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6369F50-47F0-F44E-8E26-62E45EE2AF93}" type="datetimeFigureOut">
              <a:rPr lang="en-US" smtClean="0"/>
              <a:t>10/23/2026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C0F430-6E15-D046-AFF0-6AFB92400278}" type="slidenum">
              <a:rPr lang="en-US" smtClean="0"/>
              <a:t>‹#›</a:t>
            </a:fld>
            <a:endParaRPr lang="en-US"/>
          </a:p>
        </p:txBody>
      </p:sp>
    </p:spTree>
    <p:extLst>
      <p:ext uri="{BB962C8B-B14F-4D97-AF65-F5344CB8AC3E}">
        <p14:creationId xmlns:p14="http://schemas.microsoft.com/office/powerpoint/2010/main" val="1401467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6369F50-47F0-F44E-8E26-62E45EE2AF93}" type="datetimeFigureOut">
              <a:rPr lang="en-US" smtClean="0"/>
              <a:t>10/23/2026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C0F430-6E15-D046-AFF0-6AFB92400278}" type="slidenum">
              <a:rPr lang="en-US" smtClean="0"/>
              <a:t>‹#›</a:t>
            </a:fld>
            <a:endParaRPr lang="en-US"/>
          </a:p>
        </p:txBody>
      </p:sp>
    </p:spTree>
    <p:extLst>
      <p:ext uri="{BB962C8B-B14F-4D97-AF65-F5344CB8AC3E}">
        <p14:creationId xmlns:p14="http://schemas.microsoft.com/office/powerpoint/2010/main" val="42135954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369F50-47F0-F44E-8E26-62E45EE2AF93}" type="datetimeFigureOut">
              <a:rPr lang="en-US" smtClean="0"/>
              <a:t>10/23/2026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C0F430-6E15-D046-AFF0-6AFB92400278}" type="slidenum">
              <a:rPr lang="en-US" smtClean="0"/>
              <a:t>‹#›</a:t>
            </a:fld>
            <a:endParaRPr lang="en-US"/>
          </a:p>
        </p:txBody>
      </p:sp>
    </p:spTree>
    <p:extLst>
      <p:ext uri="{BB962C8B-B14F-4D97-AF65-F5344CB8AC3E}">
        <p14:creationId xmlns:p14="http://schemas.microsoft.com/office/powerpoint/2010/main" val="4144836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6369F50-47F0-F44E-8E26-62E45EE2AF93}" type="datetimeFigureOut">
              <a:rPr lang="en-US" smtClean="0"/>
              <a:t>10/23/2026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C0F430-6E15-D046-AFF0-6AFB92400278}" type="slidenum">
              <a:rPr lang="en-US" smtClean="0"/>
              <a:t>‹#›</a:t>
            </a:fld>
            <a:endParaRPr lang="en-US"/>
          </a:p>
        </p:txBody>
      </p:sp>
    </p:spTree>
    <p:extLst>
      <p:ext uri="{BB962C8B-B14F-4D97-AF65-F5344CB8AC3E}">
        <p14:creationId xmlns:p14="http://schemas.microsoft.com/office/powerpoint/2010/main" val="2529468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6369F50-47F0-F44E-8E26-62E45EE2AF93}" type="datetimeFigureOut">
              <a:rPr lang="en-US" smtClean="0"/>
              <a:t>10/23/2026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C0F430-6E15-D046-AFF0-6AFB92400278}" type="slidenum">
              <a:rPr lang="en-US" smtClean="0"/>
              <a:t>‹#›</a:t>
            </a:fld>
            <a:endParaRPr lang="en-US"/>
          </a:p>
        </p:txBody>
      </p:sp>
    </p:spTree>
    <p:extLst>
      <p:ext uri="{BB962C8B-B14F-4D97-AF65-F5344CB8AC3E}">
        <p14:creationId xmlns:p14="http://schemas.microsoft.com/office/powerpoint/2010/main" val="4090191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6369F50-47F0-F44E-8E26-62E45EE2AF93}" type="datetimeFigureOut">
              <a:rPr lang="en-US" smtClean="0"/>
              <a:t>10/23/2026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DC0F430-6E15-D046-AFF0-6AFB92400278}" type="slidenum">
              <a:rPr lang="en-US" smtClean="0"/>
              <a:t>‹#›</a:t>
            </a:fld>
            <a:endParaRPr lang="en-US"/>
          </a:p>
        </p:txBody>
      </p:sp>
    </p:spTree>
    <p:extLst>
      <p:ext uri="{BB962C8B-B14F-4D97-AF65-F5344CB8AC3E}">
        <p14:creationId xmlns:p14="http://schemas.microsoft.com/office/powerpoint/2010/main" val="2504771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369F50-47F0-F44E-8E26-62E45EE2AF93}" type="datetimeFigureOut">
              <a:rPr lang="en-US" smtClean="0"/>
              <a:t>10/23/2026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C0F430-6E15-D046-AFF0-6AFB92400278}" type="slidenum">
              <a:rPr lang="en-US" smtClean="0"/>
              <a:t>‹#›</a:t>
            </a:fld>
            <a:endParaRPr lang="en-US"/>
          </a:p>
        </p:txBody>
      </p:sp>
    </p:spTree>
    <p:extLst>
      <p:ext uri="{BB962C8B-B14F-4D97-AF65-F5344CB8AC3E}">
        <p14:creationId xmlns:p14="http://schemas.microsoft.com/office/powerpoint/2010/main" val="615015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369F50-47F0-F44E-8E26-62E45EE2AF93}" type="datetimeFigureOut">
              <a:rPr lang="en-US" smtClean="0"/>
              <a:t>10/23/2026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C0F430-6E15-D046-AFF0-6AFB92400278}" type="slidenum">
              <a:rPr lang="en-US" smtClean="0"/>
              <a:t>‹#›</a:t>
            </a:fld>
            <a:endParaRPr lang="en-US"/>
          </a:p>
        </p:txBody>
      </p:sp>
    </p:spTree>
    <p:extLst>
      <p:ext uri="{BB962C8B-B14F-4D97-AF65-F5344CB8AC3E}">
        <p14:creationId xmlns:p14="http://schemas.microsoft.com/office/powerpoint/2010/main" val="4120858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369F50-47F0-F44E-8E26-62E45EE2AF93}" type="datetimeFigureOut">
              <a:rPr lang="en-US" smtClean="0"/>
              <a:t>10/23/2026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C0F430-6E15-D046-AFF0-6AFB92400278}" type="slidenum">
              <a:rPr lang="en-US" smtClean="0"/>
              <a:t>‹#›</a:t>
            </a:fld>
            <a:endParaRPr lang="en-US"/>
          </a:p>
        </p:txBody>
      </p:sp>
    </p:spTree>
    <p:extLst>
      <p:ext uri="{BB962C8B-B14F-4D97-AF65-F5344CB8AC3E}">
        <p14:creationId xmlns:p14="http://schemas.microsoft.com/office/powerpoint/2010/main" val="2584670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6369F50-47F0-F44E-8E26-62E45EE2AF93}" type="datetimeFigureOut">
              <a:rPr lang="en-US" smtClean="0"/>
              <a:t>10/23/2026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C0F430-6E15-D046-AFF0-6AFB92400278}" type="slidenum">
              <a:rPr lang="en-US" smtClean="0"/>
              <a:t>‹#›</a:t>
            </a:fld>
            <a:endParaRPr lang="en-US"/>
          </a:p>
        </p:txBody>
      </p:sp>
    </p:spTree>
    <p:extLst>
      <p:ext uri="{BB962C8B-B14F-4D97-AF65-F5344CB8AC3E}">
        <p14:creationId xmlns:p14="http://schemas.microsoft.com/office/powerpoint/2010/main" val="1685945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6369F50-47F0-F44E-8E26-62E45EE2AF93}" type="datetimeFigureOut">
              <a:rPr lang="en-US" smtClean="0"/>
              <a:t>10/23/2026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C0F430-6E15-D046-AFF0-6AFB92400278}" type="slidenum">
              <a:rPr lang="en-US" smtClean="0"/>
              <a:t>‹#›</a:t>
            </a:fld>
            <a:endParaRPr lang="en-US"/>
          </a:p>
        </p:txBody>
      </p:sp>
    </p:spTree>
    <p:extLst>
      <p:ext uri="{BB962C8B-B14F-4D97-AF65-F5344CB8AC3E}">
        <p14:creationId xmlns:p14="http://schemas.microsoft.com/office/powerpoint/2010/main" val="3325410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369F50-47F0-F44E-8E26-62E45EE2AF93}" type="datetimeFigureOut">
              <a:rPr lang="en-US" smtClean="0"/>
              <a:t>10/23/2026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C0F430-6E15-D046-AFF0-6AFB92400278}" type="slidenum">
              <a:rPr lang="en-US" smtClean="0"/>
              <a:t>‹#›</a:t>
            </a:fld>
            <a:endParaRPr lang="en-US"/>
          </a:p>
        </p:txBody>
      </p:sp>
    </p:spTree>
    <p:extLst>
      <p:ext uri="{BB962C8B-B14F-4D97-AF65-F5344CB8AC3E}">
        <p14:creationId xmlns:p14="http://schemas.microsoft.com/office/powerpoint/2010/main" val="2138217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2.xml"/><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73977"/>
            <a:ext cx="7772400" cy="1470025"/>
          </a:xfrm>
        </p:spPr>
        <p:txBody>
          <a:bodyPr/>
          <a:lstStyle/>
          <a:p>
            <a:r>
              <a:rPr lang="en-US" dirty="0"/>
              <a:t>XXX is Starting School</a:t>
            </a:r>
          </a:p>
        </p:txBody>
      </p:sp>
      <p:sp>
        <p:nvSpPr>
          <p:cNvPr id="3" name="Subtitle 2"/>
          <p:cNvSpPr>
            <a:spLocks noGrp="1"/>
          </p:cNvSpPr>
          <p:nvPr>
            <p:ph type="subTitle" idx="1"/>
          </p:nvPr>
        </p:nvSpPr>
        <p:spPr>
          <a:xfrm>
            <a:off x="1371600" y="4718708"/>
            <a:ext cx="6400800" cy="789217"/>
          </a:xfrm>
        </p:spPr>
        <p:txBody>
          <a:bodyPr/>
          <a:lstStyle/>
          <a:p>
            <a:endParaRPr lang="en-US" dirty="0">
              <a:solidFill>
                <a:srgbClr val="3366FF"/>
              </a:solidFill>
            </a:endParaRPr>
          </a:p>
        </p:txBody>
      </p:sp>
      <p:sp>
        <p:nvSpPr>
          <p:cNvPr id="5" name="TextBox 4"/>
          <p:cNvSpPr txBox="1"/>
          <p:nvPr/>
        </p:nvSpPr>
        <p:spPr>
          <a:xfrm>
            <a:off x="2280137" y="2626315"/>
            <a:ext cx="1977081" cy="923330"/>
          </a:xfrm>
          <a:prstGeom prst="rect">
            <a:avLst/>
          </a:prstGeom>
          <a:noFill/>
        </p:spPr>
        <p:txBody>
          <a:bodyPr wrap="square" rtlCol="0">
            <a:spAutoFit/>
          </a:bodyPr>
          <a:lstStyle/>
          <a:p>
            <a:r>
              <a:rPr lang="en-US" dirty="0"/>
              <a:t>Insert pic of child or specific school </a:t>
            </a:r>
            <a:r>
              <a:rPr lang="en-US" dirty="0" err="1"/>
              <a:t>etc</a:t>
            </a:r>
            <a:endParaRPr lang="en-US" dirty="0"/>
          </a:p>
        </p:txBody>
      </p:sp>
      <p:pic>
        <p:nvPicPr>
          <p:cNvPr id="8" name="Picture 7">
            <a:extLst>
              <a:ext uri="{FF2B5EF4-FFF2-40B4-BE49-F238E27FC236}">
                <a16:creationId xmlns:a16="http://schemas.microsoft.com/office/drawing/2014/main" id="{2EFCF9C0-83DD-6D05-114D-940ED5B7C7B9}"/>
              </a:ext>
            </a:extLst>
          </p:cNvPr>
          <p:cNvPicPr>
            <a:picLocks noChangeAspect="1"/>
          </p:cNvPicPr>
          <p:nvPr/>
        </p:nvPicPr>
        <p:blipFill>
          <a:blip r:embed="rId2"/>
          <a:stretch>
            <a:fillRect/>
          </a:stretch>
        </p:blipFill>
        <p:spPr>
          <a:xfrm>
            <a:off x="4355958" y="2292739"/>
            <a:ext cx="3729949" cy="2171918"/>
          </a:xfrm>
          <a:prstGeom prst="rect">
            <a:avLst/>
          </a:prstGeom>
        </p:spPr>
      </p:pic>
    </p:spTree>
    <p:extLst>
      <p:ext uri="{BB962C8B-B14F-4D97-AF65-F5344CB8AC3E}">
        <p14:creationId xmlns:p14="http://schemas.microsoft.com/office/powerpoint/2010/main" val="2828751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I have </a:t>
            </a:r>
            <a:r>
              <a:rPr lang="en-US" sz="2800" dirty="0">
                <a:solidFill>
                  <a:srgbClr val="000000"/>
                </a:solidFill>
              </a:rPr>
              <a:t>finished kinder and it is time for </a:t>
            </a:r>
            <a:r>
              <a:rPr lang="en-US" sz="2800" dirty="0"/>
              <a:t>me to start school soon! I will be going to </a:t>
            </a:r>
            <a:r>
              <a:rPr lang="en-US" sz="2800" dirty="0">
                <a:solidFill>
                  <a:srgbClr val="0000FF"/>
                </a:solidFill>
              </a:rPr>
              <a:t>school name.</a:t>
            </a:r>
          </a:p>
        </p:txBody>
      </p:sp>
      <p:sp>
        <p:nvSpPr>
          <p:cNvPr id="3" name="Content Placeholder 2"/>
          <p:cNvSpPr>
            <a:spLocks noGrp="1"/>
          </p:cNvSpPr>
          <p:nvPr>
            <p:ph idx="1"/>
          </p:nvPr>
        </p:nvSpPr>
        <p:spPr>
          <a:xfrm>
            <a:off x="457200" y="3461710"/>
            <a:ext cx="3886606" cy="1166048"/>
          </a:xfrm>
        </p:spPr>
        <p:txBody>
          <a:bodyPr>
            <a:normAutofit/>
          </a:bodyPr>
          <a:lstStyle/>
          <a:p>
            <a:r>
              <a:rPr lang="en-US" sz="2000" dirty="0"/>
              <a:t>Insert pic of child and school</a:t>
            </a:r>
          </a:p>
        </p:txBody>
      </p:sp>
    </p:spTree>
    <p:extLst>
      <p:ext uri="{BB962C8B-B14F-4D97-AF65-F5344CB8AC3E}">
        <p14:creationId xmlns:p14="http://schemas.microsoft.com/office/powerpoint/2010/main" val="18184151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In the morning, I will get ready for school. I will get dressed in my school uniform.  </a:t>
            </a:r>
          </a:p>
        </p:txBody>
      </p:sp>
      <p:sp>
        <p:nvSpPr>
          <p:cNvPr id="3" name="Content Placeholder 2"/>
          <p:cNvSpPr>
            <a:spLocks noGrp="1"/>
          </p:cNvSpPr>
          <p:nvPr>
            <p:ph idx="1"/>
          </p:nvPr>
        </p:nvSpPr>
        <p:spPr>
          <a:xfrm>
            <a:off x="457200" y="3461710"/>
            <a:ext cx="3886606" cy="1166048"/>
          </a:xfrm>
        </p:spPr>
        <p:txBody>
          <a:bodyPr>
            <a:normAutofit/>
          </a:bodyPr>
          <a:lstStyle/>
          <a:p>
            <a:r>
              <a:rPr lang="en-US" sz="2000" dirty="0"/>
              <a:t>Insert pic of child in school uniform </a:t>
            </a:r>
          </a:p>
        </p:txBody>
      </p:sp>
    </p:spTree>
    <p:extLst>
      <p:ext uri="{BB962C8B-B14F-4D97-AF65-F5344CB8AC3E}">
        <p14:creationId xmlns:p14="http://schemas.microsoft.com/office/powerpoint/2010/main" val="3853459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3246"/>
            <a:ext cx="8229600" cy="1143000"/>
          </a:xfrm>
        </p:spPr>
        <p:txBody>
          <a:bodyPr>
            <a:noAutofit/>
          </a:bodyPr>
          <a:lstStyle/>
          <a:p>
            <a:r>
              <a:rPr lang="en-US" sz="2800" dirty="0"/>
              <a:t>I will have breakfast and pack my school bag. I will pack my lunchbox, hat and drink bottle each day. </a:t>
            </a:r>
            <a:br>
              <a:rPr lang="en-US" sz="2800" dirty="0"/>
            </a:br>
            <a:r>
              <a:rPr lang="en-US" sz="2800" dirty="0"/>
              <a:t>This is where I put my bag.  </a:t>
            </a:r>
          </a:p>
        </p:txBody>
      </p:sp>
      <p:sp>
        <p:nvSpPr>
          <p:cNvPr id="4" name="Content Placeholder 2"/>
          <p:cNvSpPr>
            <a:spLocks noGrp="1"/>
          </p:cNvSpPr>
          <p:nvPr>
            <p:ph idx="1"/>
          </p:nvPr>
        </p:nvSpPr>
        <p:spPr>
          <a:xfrm>
            <a:off x="457200" y="3461710"/>
            <a:ext cx="3886606" cy="1166048"/>
          </a:xfrm>
        </p:spPr>
        <p:txBody>
          <a:bodyPr>
            <a:normAutofit/>
          </a:bodyPr>
          <a:lstStyle/>
          <a:p>
            <a:r>
              <a:rPr lang="en-US" sz="2000" dirty="0"/>
              <a:t>Insert pic of their bag/lunchbox and bag hook / locker  </a:t>
            </a:r>
            <a:r>
              <a:rPr lang="en-US" sz="2000" dirty="0" err="1"/>
              <a:t>etc</a:t>
            </a:r>
            <a:endParaRPr lang="en-US" sz="2000" dirty="0"/>
          </a:p>
        </p:txBody>
      </p:sp>
      <p:pic>
        <p:nvPicPr>
          <p:cNvPr id="6" name="Picture 5">
            <a:extLst>
              <a:ext uri="{FF2B5EF4-FFF2-40B4-BE49-F238E27FC236}">
                <a16:creationId xmlns:a16="http://schemas.microsoft.com/office/drawing/2014/main" id="{F0A8740E-81ED-9FE3-FEEF-9BFC139A230D}"/>
              </a:ext>
            </a:extLst>
          </p:cNvPr>
          <p:cNvPicPr>
            <a:picLocks noChangeAspect="1"/>
          </p:cNvPicPr>
          <p:nvPr/>
        </p:nvPicPr>
        <p:blipFill>
          <a:blip r:embed="rId2"/>
          <a:stretch>
            <a:fillRect/>
          </a:stretch>
        </p:blipFill>
        <p:spPr>
          <a:xfrm>
            <a:off x="4714352" y="2236125"/>
            <a:ext cx="3645529" cy="2878050"/>
          </a:xfrm>
          <a:prstGeom prst="rect">
            <a:avLst/>
          </a:prstGeom>
        </p:spPr>
      </p:pic>
    </p:spTree>
    <p:extLst>
      <p:ext uri="{BB962C8B-B14F-4D97-AF65-F5344CB8AC3E}">
        <p14:creationId xmlns:p14="http://schemas.microsoft.com/office/powerpoint/2010/main" val="2987617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3572856E-D271-519C-3123-8F9B8D1237A0}"/>
              </a:ext>
            </a:extLst>
          </p:cNvPr>
          <p:cNvPicPr>
            <a:picLocks noGrp="1" noChangeAspect="1"/>
          </p:cNvPicPr>
          <p:nvPr>
            <p:ph idx="1"/>
          </p:nvPr>
        </p:nvPicPr>
        <p:blipFill>
          <a:blip r:embed="rId2"/>
          <a:stretch>
            <a:fillRect/>
          </a:stretch>
        </p:blipFill>
        <p:spPr>
          <a:xfrm>
            <a:off x="1803258" y="2827069"/>
            <a:ext cx="2768742" cy="1816193"/>
          </a:xfrm>
          <a:prstGeom prst="rect">
            <a:avLst/>
          </a:prstGeom>
        </p:spPr>
      </p:pic>
      <p:sp>
        <p:nvSpPr>
          <p:cNvPr id="4" name="Title 1">
            <a:extLst>
              <a:ext uri="{FF2B5EF4-FFF2-40B4-BE49-F238E27FC236}">
                <a16:creationId xmlns:a16="http://schemas.microsoft.com/office/drawing/2014/main" id="{863201FA-5895-DCE9-C63A-20DF724E1452}"/>
              </a:ext>
            </a:extLst>
          </p:cNvPr>
          <p:cNvSpPr>
            <a:spLocks noGrp="1"/>
          </p:cNvSpPr>
          <p:nvPr>
            <p:ph type="title"/>
          </p:nvPr>
        </p:nvSpPr>
        <p:spPr>
          <a:xfrm>
            <a:off x="457200" y="658686"/>
            <a:ext cx="8229600" cy="1143000"/>
          </a:xfrm>
        </p:spPr>
        <p:txBody>
          <a:bodyPr>
            <a:noAutofit/>
          </a:bodyPr>
          <a:lstStyle/>
          <a:p>
            <a:r>
              <a:rPr lang="en-US" sz="2800" dirty="0"/>
              <a:t>Mum / Dad / Other will help me pack my lunch every day.  There will be snacks for morning tea and lunchtime.   Some of the snacks I can pack are: </a:t>
            </a:r>
          </a:p>
        </p:txBody>
      </p:sp>
      <p:sp>
        <p:nvSpPr>
          <p:cNvPr id="7" name="Content Placeholder 2">
            <a:extLst>
              <a:ext uri="{FF2B5EF4-FFF2-40B4-BE49-F238E27FC236}">
                <a16:creationId xmlns:a16="http://schemas.microsoft.com/office/drawing/2014/main" id="{832C6F13-3E50-113C-2153-E8A4B624B9BB}"/>
              </a:ext>
            </a:extLst>
          </p:cNvPr>
          <p:cNvSpPr txBox="1">
            <a:spLocks/>
          </p:cNvSpPr>
          <p:nvPr/>
        </p:nvSpPr>
        <p:spPr>
          <a:xfrm>
            <a:off x="4672584" y="3399678"/>
            <a:ext cx="3886606" cy="1166048"/>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000" dirty="0"/>
              <a:t>Insert pic of preferred snacks</a:t>
            </a:r>
          </a:p>
        </p:txBody>
      </p:sp>
    </p:spTree>
    <p:extLst>
      <p:ext uri="{BB962C8B-B14F-4D97-AF65-F5344CB8AC3E}">
        <p14:creationId xmlns:p14="http://schemas.microsoft.com/office/powerpoint/2010/main" val="3962546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Mum /Dad / other will drive/walk me to school. They will drop me at the gate/classroom. They will hug goodbye.   This is just like at kinder. </a:t>
            </a:r>
          </a:p>
        </p:txBody>
      </p:sp>
      <p:sp>
        <p:nvSpPr>
          <p:cNvPr id="3" name="Content Placeholder 2"/>
          <p:cNvSpPr>
            <a:spLocks noGrp="1"/>
          </p:cNvSpPr>
          <p:nvPr>
            <p:ph idx="1"/>
          </p:nvPr>
        </p:nvSpPr>
        <p:spPr>
          <a:xfrm>
            <a:off x="457200" y="3461710"/>
            <a:ext cx="3886606" cy="1166048"/>
          </a:xfrm>
        </p:spPr>
        <p:txBody>
          <a:bodyPr>
            <a:normAutofit/>
          </a:bodyPr>
          <a:lstStyle/>
          <a:p>
            <a:r>
              <a:rPr lang="en-US" sz="2000" dirty="0"/>
              <a:t>Insert pic of where they will be dropped</a:t>
            </a:r>
          </a:p>
        </p:txBody>
      </p:sp>
      <p:pic>
        <p:nvPicPr>
          <p:cNvPr id="5" name="Picture 4">
            <a:extLst>
              <a:ext uri="{FF2B5EF4-FFF2-40B4-BE49-F238E27FC236}">
                <a16:creationId xmlns:a16="http://schemas.microsoft.com/office/drawing/2014/main" id="{A14E91C5-ABD7-FE8A-391F-F6613F68AEDE}"/>
              </a:ext>
            </a:extLst>
          </p:cNvPr>
          <p:cNvPicPr>
            <a:picLocks noChangeAspect="1"/>
          </p:cNvPicPr>
          <p:nvPr/>
        </p:nvPicPr>
        <p:blipFill>
          <a:blip r:embed="rId2"/>
          <a:stretch>
            <a:fillRect/>
          </a:stretch>
        </p:blipFill>
        <p:spPr>
          <a:xfrm>
            <a:off x="5307642" y="2059233"/>
            <a:ext cx="3078484" cy="3257235"/>
          </a:xfrm>
          <a:prstGeom prst="rect">
            <a:avLst/>
          </a:prstGeom>
        </p:spPr>
      </p:pic>
    </p:spTree>
    <p:extLst>
      <p:ext uri="{BB962C8B-B14F-4D97-AF65-F5344CB8AC3E}">
        <p14:creationId xmlns:p14="http://schemas.microsoft.com/office/powerpoint/2010/main" val="3853459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I will walk to my classroom. </a:t>
            </a:r>
            <a:r>
              <a:rPr lang="en-US" sz="2800" dirty="0">
                <a:solidFill>
                  <a:srgbClr val="3366FF"/>
                </a:solidFill>
              </a:rPr>
              <a:t>(? Name/distinguishing feature </a:t>
            </a:r>
            <a:r>
              <a:rPr lang="en-US" sz="2800" dirty="0" err="1">
                <a:solidFill>
                  <a:srgbClr val="3366FF"/>
                </a:solidFill>
              </a:rPr>
              <a:t>eg</a:t>
            </a:r>
            <a:r>
              <a:rPr lang="en-US" sz="2800" dirty="0">
                <a:solidFill>
                  <a:srgbClr val="3366FF"/>
                </a:solidFill>
              </a:rPr>
              <a:t>. </a:t>
            </a:r>
            <a:r>
              <a:rPr lang="en-US" sz="2800" dirty="0" err="1">
                <a:solidFill>
                  <a:srgbClr val="3366FF"/>
                </a:solidFill>
              </a:rPr>
              <a:t>colour</a:t>
            </a:r>
            <a:r>
              <a:rPr lang="en-US" sz="2800" dirty="0">
                <a:solidFill>
                  <a:srgbClr val="3366FF"/>
                </a:solidFill>
              </a:rPr>
              <a:t>)</a:t>
            </a:r>
            <a:r>
              <a:rPr lang="en-US" sz="2800" dirty="0">
                <a:solidFill>
                  <a:srgbClr val="0000FF"/>
                </a:solidFill>
              </a:rPr>
              <a:t>. </a:t>
            </a:r>
            <a:r>
              <a:rPr lang="en-US" sz="2800" dirty="0">
                <a:solidFill>
                  <a:srgbClr val="000000"/>
                </a:solidFill>
              </a:rPr>
              <a:t>My classroom will be</a:t>
            </a:r>
            <a:r>
              <a:rPr lang="mr-IN" sz="2800" dirty="0">
                <a:solidFill>
                  <a:srgbClr val="0000FF"/>
                </a:solidFill>
              </a:rPr>
              <a:t>…</a:t>
            </a:r>
            <a:endParaRPr lang="en-US" sz="2800" dirty="0">
              <a:solidFill>
                <a:srgbClr val="0000FF"/>
              </a:solidFill>
            </a:endParaRPr>
          </a:p>
        </p:txBody>
      </p:sp>
      <p:sp>
        <p:nvSpPr>
          <p:cNvPr id="3" name="Content Placeholder 2"/>
          <p:cNvSpPr>
            <a:spLocks noGrp="1"/>
          </p:cNvSpPr>
          <p:nvPr>
            <p:ph idx="1"/>
          </p:nvPr>
        </p:nvSpPr>
        <p:spPr>
          <a:xfrm>
            <a:off x="457200" y="3461710"/>
            <a:ext cx="3886606" cy="1166048"/>
          </a:xfrm>
        </p:spPr>
        <p:txBody>
          <a:bodyPr>
            <a:normAutofit/>
          </a:bodyPr>
          <a:lstStyle/>
          <a:p>
            <a:r>
              <a:rPr lang="en-US" sz="2000" dirty="0"/>
              <a:t>Insert pic of classroom/door</a:t>
            </a:r>
          </a:p>
        </p:txBody>
      </p:sp>
    </p:spTree>
    <p:extLst>
      <p:ext uri="{BB962C8B-B14F-4D97-AF65-F5344CB8AC3E}">
        <p14:creationId xmlns:p14="http://schemas.microsoft.com/office/powerpoint/2010/main" val="3853459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2782"/>
            <a:ext cx="8229600" cy="1143000"/>
          </a:xfrm>
        </p:spPr>
        <p:txBody>
          <a:bodyPr>
            <a:noAutofit/>
          </a:bodyPr>
          <a:lstStyle/>
          <a:p>
            <a:r>
              <a:rPr lang="en-US" sz="2800" dirty="0"/>
              <a:t>My teacher is Mrs/Mr X. </a:t>
            </a:r>
            <a:br>
              <a:rPr lang="en-US" sz="2800" dirty="0"/>
            </a:br>
            <a:r>
              <a:rPr lang="en-US" sz="2800" dirty="0"/>
              <a:t>Mrs/Mr X is there to help me. </a:t>
            </a:r>
            <a:br>
              <a:rPr lang="en-US" sz="2800" dirty="0"/>
            </a:br>
            <a:r>
              <a:rPr lang="en-US" sz="2800" dirty="0"/>
              <a:t>I can ask her/him anything.</a:t>
            </a:r>
          </a:p>
        </p:txBody>
      </p:sp>
      <p:sp>
        <p:nvSpPr>
          <p:cNvPr id="3" name="Content Placeholder 2"/>
          <p:cNvSpPr>
            <a:spLocks noGrp="1"/>
          </p:cNvSpPr>
          <p:nvPr>
            <p:ph idx="1"/>
          </p:nvPr>
        </p:nvSpPr>
        <p:spPr>
          <a:xfrm>
            <a:off x="457200" y="3461710"/>
            <a:ext cx="3886606" cy="1166048"/>
          </a:xfrm>
        </p:spPr>
        <p:txBody>
          <a:bodyPr>
            <a:normAutofit/>
          </a:bodyPr>
          <a:lstStyle/>
          <a:p>
            <a:r>
              <a:rPr lang="en-US" sz="2000" dirty="0"/>
              <a:t>Insert pic of teacher / child with teacher </a:t>
            </a:r>
          </a:p>
        </p:txBody>
      </p:sp>
    </p:spTree>
    <p:extLst>
      <p:ext uri="{BB962C8B-B14F-4D97-AF65-F5344CB8AC3E}">
        <p14:creationId xmlns:p14="http://schemas.microsoft.com/office/powerpoint/2010/main" val="3853459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AC222-3473-4033-A131-8C54F3FC7D88}"/>
              </a:ext>
            </a:extLst>
          </p:cNvPr>
          <p:cNvSpPr>
            <a:spLocks noGrp="1"/>
          </p:cNvSpPr>
          <p:nvPr>
            <p:ph type="title"/>
          </p:nvPr>
        </p:nvSpPr>
        <p:spPr/>
        <p:txBody>
          <a:bodyPr>
            <a:noAutofit/>
          </a:bodyPr>
          <a:lstStyle/>
          <a:p>
            <a:r>
              <a:rPr lang="en-AU" sz="2800" dirty="0"/>
              <a:t>These are some of the other adults who are there to help me at school </a:t>
            </a:r>
          </a:p>
        </p:txBody>
      </p:sp>
      <p:sp>
        <p:nvSpPr>
          <p:cNvPr id="3" name="Content Placeholder 2">
            <a:extLst>
              <a:ext uri="{FF2B5EF4-FFF2-40B4-BE49-F238E27FC236}">
                <a16:creationId xmlns:a16="http://schemas.microsoft.com/office/drawing/2014/main" id="{3B2F0085-D946-47C5-802E-52F5D8209F66}"/>
              </a:ext>
            </a:extLst>
          </p:cNvPr>
          <p:cNvSpPr>
            <a:spLocks noGrp="1"/>
          </p:cNvSpPr>
          <p:nvPr>
            <p:ph idx="1"/>
          </p:nvPr>
        </p:nvSpPr>
        <p:spPr/>
        <p:txBody>
          <a:bodyPr>
            <a:normAutofit/>
          </a:bodyPr>
          <a:lstStyle/>
          <a:p>
            <a:r>
              <a:rPr lang="en-AU" sz="2800" dirty="0"/>
              <a:t>Insert picture of principal, vice principal, office person, specialist teachers…</a:t>
            </a:r>
          </a:p>
        </p:txBody>
      </p:sp>
    </p:spTree>
    <p:extLst>
      <p:ext uri="{BB962C8B-B14F-4D97-AF65-F5344CB8AC3E}">
        <p14:creationId xmlns:p14="http://schemas.microsoft.com/office/powerpoint/2010/main" val="904373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1889907"/>
          </a:xfrm>
        </p:spPr>
        <p:txBody>
          <a:bodyPr>
            <a:noAutofit/>
          </a:bodyPr>
          <a:lstStyle/>
          <a:p>
            <a:r>
              <a:rPr lang="en-US" sz="2800" dirty="0"/>
              <a:t>In my class, there will be kids that I might know from kinder, including XX and XX. There will also be some new friends to make!</a:t>
            </a:r>
          </a:p>
        </p:txBody>
      </p:sp>
      <p:sp>
        <p:nvSpPr>
          <p:cNvPr id="3" name="Content Placeholder 2"/>
          <p:cNvSpPr>
            <a:spLocks noGrp="1"/>
          </p:cNvSpPr>
          <p:nvPr>
            <p:ph idx="1"/>
          </p:nvPr>
        </p:nvSpPr>
        <p:spPr>
          <a:xfrm>
            <a:off x="457200" y="2712896"/>
            <a:ext cx="8229600" cy="3413267"/>
          </a:xfrm>
        </p:spPr>
        <p:txBody>
          <a:bodyPr/>
          <a:lstStyle/>
          <a:p>
            <a:r>
              <a:rPr lang="en-US" dirty="0"/>
              <a:t>Insert picture of child playing with friends</a:t>
            </a:r>
          </a:p>
        </p:txBody>
      </p:sp>
    </p:spTree>
    <p:extLst>
      <p:ext uri="{BB962C8B-B14F-4D97-AF65-F5344CB8AC3E}">
        <p14:creationId xmlns:p14="http://schemas.microsoft.com/office/powerpoint/2010/main" val="3471820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22694"/>
            <a:ext cx="8229600" cy="1143000"/>
          </a:xfrm>
        </p:spPr>
        <p:txBody>
          <a:bodyPr>
            <a:noAutofit/>
          </a:bodyPr>
          <a:lstStyle/>
          <a:p>
            <a:r>
              <a:rPr lang="en-US" sz="2800" dirty="0"/>
              <a:t>I will learn new things at school. Some of the activities we will do are: listening to stories, drawing, learning to read, write and do </a:t>
            </a:r>
            <a:r>
              <a:rPr lang="en-US" sz="2800" dirty="0" err="1"/>
              <a:t>maths</a:t>
            </a:r>
            <a:r>
              <a:rPr lang="en-US" sz="2800" dirty="0"/>
              <a:t> and play games. I don’t have to know how to do things before I start school.    </a:t>
            </a:r>
          </a:p>
        </p:txBody>
      </p:sp>
      <p:sp>
        <p:nvSpPr>
          <p:cNvPr id="3" name="Content Placeholder 2"/>
          <p:cNvSpPr>
            <a:spLocks noGrp="1"/>
          </p:cNvSpPr>
          <p:nvPr>
            <p:ph idx="1"/>
          </p:nvPr>
        </p:nvSpPr>
        <p:spPr>
          <a:xfrm>
            <a:off x="530352" y="2702758"/>
            <a:ext cx="3886606" cy="1166048"/>
          </a:xfrm>
        </p:spPr>
        <p:txBody>
          <a:bodyPr>
            <a:normAutofit/>
          </a:bodyPr>
          <a:lstStyle/>
          <a:p>
            <a:r>
              <a:rPr lang="en-US" sz="2000" dirty="0"/>
              <a:t>Insert pic of child at table drawing / writing </a:t>
            </a:r>
          </a:p>
        </p:txBody>
      </p:sp>
      <p:pic>
        <p:nvPicPr>
          <p:cNvPr id="5" name="Picture 4">
            <a:extLst>
              <a:ext uri="{FF2B5EF4-FFF2-40B4-BE49-F238E27FC236}">
                <a16:creationId xmlns:a16="http://schemas.microsoft.com/office/drawing/2014/main" id="{17EE902B-489A-A699-2A25-D5CDD44D3DFC}"/>
              </a:ext>
            </a:extLst>
          </p:cNvPr>
          <p:cNvPicPr>
            <a:picLocks noChangeAspect="1"/>
          </p:cNvPicPr>
          <p:nvPr/>
        </p:nvPicPr>
        <p:blipFill>
          <a:blip r:embed="rId2"/>
          <a:stretch>
            <a:fillRect/>
          </a:stretch>
        </p:blipFill>
        <p:spPr>
          <a:xfrm>
            <a:off x="5016694" y="2811985"/>
            <a:ext cx="3246704" cy="2354058"/>
          </a:xfrm>
          <a:prstGeom prst="rect">
            <a:avLst/>
          </a:prstGeom>
        </p:spPr>
      </p:pic>
      <p:pic>
        <p:nvPicPr>
          <p:cNvPr id="7" name="Picture 6">
            <a:extLst>
              <a:ext uri="{FF2B5EF4-FFF2-40B4-BE49-F238E27FC236}">
                <a16:creationId xmlns:a16="http://schemas.microsoft.com/office/drawing/2014/main" id="{1B27CACE-E466-CD12-8D9D-7D27DAF20180}"/>
              </a:ext>
            </a:extLst>
          </p:cNvPr>
          <p:cNvPicPr>
            <a:picLocks noChangeAspect="1"/>
          </p:cNvPicPr>
          <p:nvPr/>
        </p:nvPicPr>
        <p:blipFill>
          <a:blip r:embed="rId3"/>
          <a:stretch>
            <a:fillRect/>
          </a:stretch>
        </p:blipFill>
        <p:spPr>
          <a:xfrm>
            <a:off x="1006105" y="3868806"/>
            <a:ext cx="3246704" cy="2284717"/>
          </a:xfrm>
          <a:prstGeom prst="rect">
            <a:avLst/>
          </a:prstGeom>
        </p:spPr>
      </p:pic>
    </p:spTree>
    <p:extLst>
      <p:ext uri="{BB962C8B-B14F-4D97-AF65-F5344CB8AC3E}">
        <p14:creationId xmlns:p14="http://schemas.microsoft.com/office/powerpoint/2010/main" val="38534590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F0CF5-E82C-050A-9241-B2EF43EF72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DE5E0B-CD46-6FC3-A8A3-7D7C387D4D4B}"/>
              </a:ext>
            </a:extLst>
          </p:cNvPr>
          <p:cNvSpPr>
            <a:spLocks noGrp="1"/>
          </p:cNvSpPr>
          <p:nvPr>
            <p:ph type="title"/>
          </p:nvPr>
        </p:nvSpPr>
        <p:spPr>
          <a:xfrm>
            <a:off x="457200" y="274637"/>
            <a:ext cx="8229600" cy="1889907"/>
          </a:xfrm>
        </p:spPr>
        <p:txBody>
          <a:bodyPr>
            <a:noAutofit/>
          </a:bodyPr>
          <a:lstStyle/>
          <a:p>
            <a:r>
              <a:rPr lang="en-US" sz="2800" dirty="0"/>
              <a:t>We will also have specialist classes, like art and PE.  We walk to a different classroom and are with a different teacher.  These are the specialist classrooms and teachers: </a:t>
            </a:r>
          </a:p>
        </p:txBody>
      </p:sp>
      <p:sp>
        <p:nvSpPr>
          <p:cNvPr id="3" name="Content Placeholder 2">
            <a:extLst>
              <a:ext uri="{FF2B5EF4-FFF2-40B4-BE49-F238E27FC236}">
                <a16:creationId xmlns:a16="http://schemas.microsoft.com/office/drawing/2014/main" id="{65BF05F1-61E8-A54D-DEF4-024B990C2BA2}"/>
              </a:ext>
            </a:extLst>
          </p:cNvPr>
          <p:cNvSpPr>
            <a:spLocks noGrp="1"/>
          </p:cNvSpPr>
          <p:nvPr>
            <p:ph idx="1"/>
          </p:nvPr>
        </p:nvSpPr>
        <p:spPr>
          <a:xfrm>
            <a:off x="457200" y="2712896"/>
            <a:ext cx="8229600" cy="3413267"/>
          </a:xfrm>
        </p:spPr>
        <p:txBody>
          <a:bodyPr/>
          <a:lstStyle/>
          <a:p>
            <a:r>
              <a:rPr lang="en-US" dirty="0"/>
              <a:t>Insert picture of specialist classrooms and teachers. </a:t>
            </a:r>
          </a:p>
        </p:txBody>
      </p:sp>
    </p:spTree>
    <p:extLst>
      <p:ext uri="{BB962C8B-B14F-4D97-AF65-F5344CB8AC3E}">
        <p14:creationId xmlns:p14="http://schemas.microsoft.com/office/powerpoint/2010/main" val="2862166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58C2B-C329-4772-8CCD-DD8265078D11}"/>
              </a:ext>
            </a:extLst>
          </p:cNvPr>
          <p:cNvSpPr>
            <a:spLocks noGrp="1"/>
          </p:cNvSpPr>
          <p:nvPr>
            <p:ph type="title"/>
          </p:nvPr>
        </p:nvSpPr>
        <p:spPr/>
        <p:txBody>
          <a:bodyPr>
            <a:noAutofit/>
          </a:bodyPr>
          <a:lstStyle/>
          <a:p>
            <a:r>
              <a:rPr lang="en-AU" sz="2800" dirty="0"/>
              <a:t>These are some of the other places I will go when I go to school </a:t>
            </a:r>
          </a:p>
        </p:txBody>
      </p:sp>
      <p:sp>
        <p:nvSpPr>
          <p:cNvPr id="3" name="Content Placeholder 2">
            <a:extLst>
              <a:ext uri="{FF2B5EF4-FFF2-40B4-BE49-F238E27FC236}">
                <a16:creationId xmlns:a16="http://schemas.microsoft.com/office/drawing/2014/main" id="{0E7289E4-918B-424E-9271-3E709C0600A2}"/>
              </a:ext>
            </a:extLst>
          </p:cNvPr>
          <p:cNvSpPr>
            <a:spLocks noGrp="1"/>
          </p:cNvSpPr>
          <p:nvPr>
            <p:ph idx="1"/>
          </p:nvPr>
        </p:nvSpPr>
        <p:spPr/>
        <p:txBody>
          <a:bodyPr/>
          <a:lstStyle/>
          <a:p>
            <a:r>
              <a:rPr lang="en-AU" dirty="0"/>
              <a:t>Insert picture library, garden, drinking taps etc. </a:t>
            </a:r>
          </a:p>
        </p:txBody>
      </p:sp>
    </p:spTree>
    <p:extLst>
      <p:ext uri="{BB962C8B-B14F-4D97-AF65-F5344CB8AC3E}">
        <p14:creationId xmlns:p14="http://schemas.microsoft.com/office/powerpoint/2010/main" val="898082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I will get to play outside at recess and lunchtime for a play.  </a:t>
            </a:r>
          </a:p>
        </p:txBody>
      </p:sp>
      <p:sp>
        <p:nvSpPr>
          <p:cNvPr id="3" name="Content Placeholder 2"/>
          <p:cNvSpPr>
            <a:spLocks noGrp="1"/>
          </p:cNvSpPr>
          <p:nvPr>
            <p:ph idx="1"/>
          </p:nvPr>
        </p:nvSpPr>
        <p:spPr>
          <a:xfrm>
            <a:off x="457200" y="3461710"/>
            <a:ext cx="3886606" cy="1166048"/>
          </a:xfrm>
        </p:spPr>
        <p:txBody>
          <a:bodyPr>
            <a:normAutofit/>
          </a:bodyPr>
          <a:lstStyle/>
          <a:p>
            <a:r>
              <a:rPr lang="en-US" sz="2000" dirty="0"/>
              <a:t>Insert pic of child and school playground </a:t>
            </a:r>
          </a:p>
        </p:txBody>
      </p:sp>
    </p:spTree>
    <p:extLst>
      <p:ext uri="{BB962C8B-B14F-4D97-AF65-F5344CB8AC3E}">
        <p14:creationId xmlns:p14="http://schemas.microsoft.com/office/powerpoint/2010/main" val="3541818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0398"/>
            <a:ext cx="8229600" cy="1143000"/>
          </a:xfrm>
        </p:spPr>
        <p:txBody>
          <a:bodyPr>
            <a:normAutofit fontScale="90000"/>
          </a:bodyPr>
          <a:lstStyle/>
          <a:p>
            <a:r>
              <a:rPr lang="en-US" sz="3600" dirty="0"/>
              <a:t>After a big day of learning and fun, the bell will ring and it will be time for me to be picked up. Mum or Dad or other will be waiting (where) to say hello. </a:t>
            </a:r>
          </a:p>
        </p:txBody>
      </p:sp>
      <p:sp>
        <p:nvSpPr>
          <p:cNvPr id="3" name="Content Placeholder 2"/>
          <p:cNvSpPr>
            <a:spLocks noGrp="1"/>
          </p:cNvSpPr>
          <p:nvPr>
            <p:ph idx="1"/>
          </p:nvPr>
        </p:nvSpPr>
        <p:spPr>
          <a:xfrm>
            <a:off x="457200" y="2368286"/>
            <a:ext cx="8229600" cy="4279085"/>
          </a:xfrm>
        </p:spPr>
        <p:txBody>
          <a:bodyPr/>
          <a:lstStyle/>
          <a:p>
            <a:r>
              <a:rPr lang="en-US" i="1" dirty="0"/>
              <a:t>Insert picture of pick up point </a:t>
            </a:r>
          </a:p>
        </p:txBody>
      </p:sp>
    </p:spTree>
    <p:extLst>
      <p:ext uri="{BB962C8B-B14F-4D97-AF65-F5344CB8AC3E}">
        <p14:creationId xmlns:p14="http://schemas.microsoft.com/office/powerpoint/2010/main" val="706198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Starting school is a big change.  I might have lots of different feelings about starting Prep.  I might feel: worried, excited, happy, scared or unsure.  It is normal to feel lots of different things.  I can talk to my mum, dad or carers about  how I am feeling</a:t>
            </a:r>
          </a:p>
        </p:txBody>
      </p:sp>
      <p:pic>
        <p:nvPicPr>
          <p:cNvPr id="5" name="Graphic 4" descr="Smiling face outline outline">
            <a:extLst>
              <a:ext uri="{FF2B5EF4-FFF2-40B4-BE49-F238E27FC236}">
                <a16:creationId xmlns:a16="http://schemas.microsoft.com/office/drawing/2014/main" id="{803521DD-C3BD-45CE-805E-3D427F4832F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114800" y="4474395"/>
            <a:ext cx="914400" cy="914400"/>
          </a:xfrm>
          <a:prstGeom prst="rect">
            <a:avLst/>
          </a:prstGeom>
        </p:spPr>
      </p:pic>
      <p:pic>
        <p:nvPicPr>
          <p:cNvPr id="7" name="Graphic 6" descr="Crying face outline with solid fill">
            <a:extLst>
              <a:ext uri="{FF2B5EF4-FFF2-40B4-BE49-F238E27FC236}">
                <a16:creationId xmlns:a16="http://schemas.microsoft.com/office/drawing/2014/main" id="{1AC79CD0-64D6-494E-BE52-BEE07332FA3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491483" y="4474395"/>
            <a:ext cx="914400" cy="914400"/>
          </a:xfrm>
          <a:prstGeom prst="rect">
            <a:avLst/>
          </a:prstGeom>
        </p:spPr>
      </p:pic>
      <p:pic>
        <p:nvPicPr>
          <p:cNvPr id="15" name="Graphic 14" descr="Confused face outline with solid fill">
            <a:extLst>
              <a:ext uri="{FF2B5EF4-FFF2-40B4-BE49-F238E27FC236}">
                <a16:creationId xmlns:a16="http://schemas.microsoft.com/office/drawing/2014/main" id="{E29628A1-7BC7-457D-8B27-91D36013AD9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340885" y="4498693"/>
            <a:ext cx="914400" cy="914400"/>
          </a:xfrm>
          <a:prstGeom prst="rect">
            <a:avLst/>
          </a:prstGeom>
        </p:spPr>
      </p:pic>
      <p:pic>
        <p:nvPicPr>
          <p:cNvPr id="17" name="Graphic 16" descr="Worried face outline with solid fill">
            <a:extLst>
              <a:ext uri="{FF2B5EF4-FFF2-40B4-BE49-F238E27FC236}">
                <a16:creationId xmlns:a16="http://schemas.microsoft.com/office/drawing/2014/main" id="{907CF44B-66EC-4614-87E7-43A76464B23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738117" y="4482095"/>
            <a:ext cx="914400" cy="914400"/>
          </a:xfrm>
          <a:prstGeom prst="rect">
            <a:avLst/>
          </a:prstGeom>
        </p:spPr>
      </p:pic>
      <p:pic>
        <p:nvPicPr>
          <p:cNvPr id="19" name="Graphic 18" descr="Funny face outline with solid fill">
            <a:extLst>
              <a:ext uri="{FF2B5EF4-FFF2-40B4-BE49-F238E27FC236}">
                <a16:creationId xmlns:a16="http://schemas.microsoft.com/office/drawing/2014/main" id="{A9BBACA4-13C9-476B-9875-18DDDE98C26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88715" y="4494940"/>
            <a:ext cx="914400" cy="914400"/>
          </a:xfrm>
          <a:prstGeom prst="rect">
            <a:avLst/>
          </a:prstGeom>
        </p:spPr>
      </p:pic>
    </p:spTree>
    <p:extLst>
      <p:ext uri="{BB962C8B-B14F-4D97-AF65-F5344CB8AC3E}">
        <p14:creationId xmlns:p14="http://schemas.microsoft.com/office/powerpoint/2010/main" val="1076363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My mum, dad, </a:t>
            </a:r>
            <a:r>
              <a:rPr lang="en-US" dirty="0" err="1"/>
              <a:t>carers</a:t>
            </a:r>
            <a:r>
              <a:rPr lang="en-US" dirty="0"/>
              <a:t> and teachers are there to help me settle into school and get used to it.  </a:t>
            </a:r>
          </a:p>
        </p:txBody>
      </p:sp>
    </p:spTree>
    <p:extLst>
      <p:ext uri="{BB962C8B-B14F-4D97-AF65-F5344CB8AC3E}">
        <p14:creationId xmlns:p14="http://schemas.microsoft.com/office/powerpoint/2010/main" val="1246188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C8523A-81EE-49AC-892A-591630DF221E}"/>
              </a:ext>
            </a:extLst>
          </p:cNvPr>
          <p:cNvSpPr>
            <a:spLocks noGrp="1"/>
          </p:cNvSpPr>
          <p:nvPr>
            <p:ph idx="1"/>
          </p:nvPr>
        </p:nvSpPr>
        <p:spPr>
          <a:xfrm>
            <a:off x="457200" y="452064"/>
            <a:ext cx="8229600" cy="5674100"/>
          </a:xfrm>
        </p:spPr>
        <p:txBody>
          <a:bodyPr>
            <a:normAutofit fontScale="92500" lnSpcReduction="10000"/>
          </a:bodyPr>
          <a:lstStyle/>
          <a:p>
            <a:r>
              <a:rPr lang="en-AU" dirty="0"/>
              <a:t>What questions do you have about school? </a:t>
            </a:r>
          </a:p>
          <a:p>
            <a:endParaRPr lang="en-AU" dirty="0"/>
          </a:p>
          <a:p>
            <a:endParaRPr lang="en-AU" dirty="0"/>
          </a:p>
          <a:p>
            <a:r>
              <a:rPr lang="en-AU" dirty="0"/>
              <a:t>What are you excited about? </a:t>
            </a:r>
          </a:p>
          <a:p>
            <a:endParaRPr lang="en-AU" dirty="0"/>
          </a:p>
          <a:p>
            <a:endParaRPr lang="en-AU" dirty="0"/>
          </a:p>
          <a:p>
            <a:r>
              <a:rPr lang="en-AU" dirty="0"/>
              <a:t>What are you worried about? </a:t>
            </a:r>
          </a:p>
          <a:p>
            <a:endParaRPr lang="en-AU" dirty="0"/>
          </a:p>
          <a:p>
            <a:r>
              <a:rPr lang="en-AU" dirty="0"/>
              <a:t>What will help you get ready? E.g. visiting playground, playdates with friends</a:t>
            </a:r>
            <a:r>
              <a:rPr lang="en-AU"/>
              <a:t>, meeting teacher </a:t>
            </a:r>
            <a:endParaRPr lang="en-AU" dirty="0"/>
          </a:p>
        </p:txBody>
      </p:sp>
    </p:spTree>
    <p:extLst>
      <p:ext uri="{BB962C8B-B14F-4D97-AF65-F5344CB8AC3E}">
        <p14:creationId xmlns:p14="http://schemas.microsoft.com/office/powerpoint/2010/main" val="1353043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260</TotalTime>
  <Words>633</Words>
  <Application>Microsoft Office PowerPoint</Application>
  <PresentationFormat>On-screen Show (4:3)</PresentationFormat>
  <Paragraphs>41</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XXX is Starting School</vt:lpstr>
      <vt:lpstr>I have finished kinder and it is time for me to start school soon! I will be going to school name.</vt:lpstr>
      <vt:lpstr>In the morning, I will get ready for school. I will get dressed in my school uniform.  </vt:lpstr>
      <vt:lpstr>I will have breakfast and pack my school bag. I will pack my lunchbox, hat and drink bottle each day.  This is where I put my bag.  </vt:lpstr>
      <vt:lpstr>Mum / Dad / Other will help me pack my lunch every day.  There will be snacks for morning tea and lunchtime.   Some of the snacks I can pack are: </vt:lpstr>
      <vt:lpstr>Mum /Dad / other will drive/walk me to school. They will drop me at the gate/classroom. They will hug goodbye.   This is just like at kinder. </vt:lpstr>
      <vt:lpstr>I will walk to my classroom. (? Name/distinguishing feature eg. colour). My classroom will be…</vt:lpstr>
      <vt:lpstr>My teacher is Mrs/Mr X.  Mrs/Mr X is there to help me.  I can ask her/him anything.</vt:lpstr>
      <vt:lpstr>These are some of the other adults who are there to help me at school </vt:lpstr>
      <vt:lpstr>In my class, there will be kids that I might know from kinder, including XX and XX. There will also be some new friends to make!</vt:lpstr>
      <vt:lpstr>I will learn new things at school. Some of the activities we will do are: listening to stories, drawing, learning to read, write and do maths and play games. I don’t have to know how to do things before I start school.    </vt:lpstr>
      <vt:lpstr>We will also have specialist classes, like art and PE.  We walk to a different classroom and are with a different teacher.  These are the specialist classrooms and teachers: </vt:lpstr>
      <vt:lpstr>These are some of the other places I will go when I go to school </vt:lpstr>
      <vt:lpstr>I will get to play outside at recess and lunchtime for a play.  </vt:lpstr>
      <vt:lpstr>After a big day of learning and fun, the bell will ring and it will be time for me to be picked up. Mum or Dad or other will be waiting (where) to say hello.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Smale</dc:creator>
  <cp:lastModifiedBy>Tina Bruce</cp:lastModifiedBy>
  <cp:revision>11</cp:revision>
  <dcterms:created xsi:type="dcterms:W3CDTF">2021-08-31T00:40:04Z</dcterms:created>
  <dcterms:modified xsi:type="dcterms:W3CDTF">2026-10-23T04:45:23Z</dcterms:modified>
</cp:coreProperties>
</file>